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459" r:id="rId5"/>
    <p:sldId id="507" r:id="rId6"/>
    <p:sldId id="518" r:id="rId7"/>
    <p:sldId id="521" r:id="rId8"/>
    <p:sldId id="510" r:id="rId9"/>
    <p:sldId id="522" r:id="rId10"/>
    <p:sldId id="520" r:id="rId11"/>
  </p:sldIdLst>
  <p:sldSz cx="9144000" cy="5143500" type="screen16x9"/>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A436"/>
    <a:srgbClr val="781D7E"/>
    <a:srgbClr val="551257"/>
    <a:srgbClr val="54B948"/>
    <a:srgbClr val="CD006B"/>
    <a:srgbClr val="009EE0"/>
    <a:srgbClr val="118BD9"/>
    <a:srgbClr val="00305C"/>
    <a:srgbClr val="004C93"/>
    <a:srgbClr val="00653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62" autoAdjust="0"/>
    <p:restoredTop sz="76784" autoAdjust="0"/>
  </p:normalViewPr>
  <p:slideViewPr>
    <p:cSldViewPr snapToGrid="0" snapToObjects="1">
      <p:cViewPr varScale="1">
        <p:scale>
          <a:sx n="115" d="100"/>
          <a:sy n="115" d="100"/>
        </p:scale>
        <p:origin x="1632" y="102"/>
      </p:cViewPr>
      <p:guideLst>
        <p:guide orient="horz" pos="1620"/>
        <p:guide pos="2880"/>
      </p:guideLst>
    </p:cSldViewPr>
  </p:slideViewPr>
  <p:notesTextViewPr>
    <p:cViewPr>
      <p:scale>
        <a:sx n="100" d="100"/>
        <a:sy n="100" d="100"/>
      </p:scale>
      <p:origin x="0" y="0"/>
    </p:cViewPr>
  </p:notesTextViewPr>
  <p:notesViewPr>
    <p:cSldViewPr snapToGrid="0" snapToObjects="1">
      <p:cViewPr varScale="1">
        <p:scale>
          <a:sx n="85" d="100"/>
          <a:sy n="85" d="100"/>
        </p:scale>
        <p:origin x="2316"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A21FFFF7-9A75-48C4-9FCF-B5F9F75806F5}" type="datetimeFigureOut">
              <a:rPr lang="en-US" smtClean="0"/>
              <a:pPr/>
              <a:t>3/11/2024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D62C596-F55E-4E3D-9319-9CC9AB728D18}" type="slidenum">
              <a:rPr lang="en-US" smtClean="0"/>
              <a:pPr/>
              <a:t>‹#›</a:t>
            </a:fld>
            <a:endParaRPr lang="en-US"/>
          </a:p>
        </p:txBody>
      </p:sp>
    </p:spTree>
    <p:extLst>
      <p:ext uri="{BB962C8B-B14F-4D97-AF65-F5344CB8AC3E}">
        <p14:creationId xmlns:p14="http://schemas.microsoft.com/office/powerpoint/2010/main" val="3284434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C0E5E36-BA11-409B-967C-5602C7C0D848}" type="datetimeFigureOut">
              <a:rPr lang="en-US" smtClean="0"/>
              <a:pPr/>
              <a:t>3/11/2024</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C2A6502-EEF5-4ABE-8183-4E5906979868}" type="slidenum">
              <a:rPr lang="en-US" smtClean="0"/>
              <a:pPr/>
              <a:t>‹#›</a:t>
            </a:fld>
            <a:endParaRPr lang="en-US"/>
          </a:p>
        </p:txBody>
      </p:sp>
    </p:spTree>
    <p:extLst>
      <p:ext uri="{BB962C8B-B14F-4D97-AF65-F5344CB8AC3E}">
        <p14:creationId xmlns:p14="http://schemas.microsoft.com/office/powerpoint/2010/main" val="327164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Welcome back. In the prior session we discussed what risk</a:t>
            </a:r>
            <a:r>
              <a:rPr lang="en-US" baseline="0" dirty="0"/>
              <a:t> is and how risk assessments help to facilitate the process of identifying and assessing the risks that could prevent us from achieving our objectives.  Once the risks have been identified and assessed, then control activities should be implemented to help mitigate these risks going forward.  In t</a:t>
            </a:r>
            <a:r>
              <a:rPr lang="en-US" dirty="0"/>
              <a:t>his</a:t>
            </a:r>
            <a:r>
              <a:rPr lang="en-US" baseline="0" dirty="0"/>
              <a:t> session we will provide a brief overview of what control activities are and how they are important to our Internal Control Program here at SUNY.</a:t>
            </a:r>
            <a:endParaRPr lang="en-US" dirty="0"/>
          </a:p>
          <a:p>
            <a:endParaRPr lang="en-US" dirty="0"/>
          </a:p>
        </p:txBody>
      </p:sp>
      <p:sp>
        <p:nvSpPr>
          <p:cNvPr id="4" name="Slide Number Placeholder 3"/>
          <p:cNvSpPr>
            <a:spLocks noGrp="1"/>
          </p:cNvSpPr>
          <p:nvPr>
            <p:ph type="sldNum" sz="quarter" idx="10"/>
          </p:nvPr>
        </p:nvSpPr>
        <p:spPr/>
        <p:txBody>
          <a:bodyPr/>
          <a:lstStyle/>
          <a:p>
            <a:fld id="{0C2A6502-EEF5-4ABE-8183-4E5906979868}" type="slidenum">
              <a:rPr lang="en-US" smtClean="0"/>
              <a:pPr/>
              <a:t>1</a:t>
            </a:fld>
            <a:endParaRPr lang="en-US" dirty="0"/>
          </a:p>
        </p:txBody>
      </p:sp>
    </p:spTree>
    <p:extLst>
      <p:ext uri="{BB962C8B-B14F-4D97-AF65-F5344CB8AC3E}">
        <p14:creationId xmlns:p14="http://schemas.microsoft.com/office/powerpoint/2010/main" val="2154042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What are control activities?</a:t>
            </a:r>
          </a:p>
          <a:p>
            <a:endParaRPr lang="en-US" dirty="0"/>
          </a:p>
          <a:p>
            <a:r>
              <a:rPr lang="en-US" dirty="0"/>
              <a:t>Control activities are the ACTIONS established</a:t>
            </a:r>
            <a:r>
              <a:rPr lang="en-US" baseline="0" dirty="0"/>
              <a:t> through policies and procedures that help ensure that management's directives to mitigate risks to achieve objectives are carried out.</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kern="1200" baseline="0" dirty="0">
              <a:solidFill>
                <a:schemeClr val="tx1"/>
              </a:solidFill>
              <a:latin typeface="+mn-lt"/>
              <a:ea typeface="+mn-ea"/>
              <a:cs typeface="+mn-cs"/>
            </a:endParaRPr>
          </a:p>
          <a:p>
            <a:r>
              <a:rPr lang="en-US" sz="1200" kern="1200" baseline="0" dirty="0">
                <a:solidFill>
                  <a:schemeClr val="tx1"/>
                </a:solidFill>
                <a:latin typeface="+mn-lt"/>
                <a:ea typeface="+mn-ea"/>
                <a:cs typeface="+mn-cs"/>
              </a:rPr>
              <a:t>Management should establish control activities that are effective and efficient and contribute to the mitigation of risks.</a:t>
            </a:r>
            <a:endParaRPr lang="en-US" dirty="0"/>
          </a:p>
        </p:txBody>
      </p:sp>
      <p:sp>
        <p:nvSpPr>
          <p:cNvPr id="4" name="Slide Number Placeholder 3"/>
          <p:cNvSpPr>
            <a:spLocks noGrp="1"/>
          </p:cNvSpPr>
          <p:nvPr>
            <p:ph type="sldNum" sz="quarter" idx="10"/>
          </p:nvPr>
        </p:nvSpPr>
        <p:spPr/>
        <p:txBody>
          <a:bodyPr/>
          <a:lstStyle/>
          <a:p>
            <a:fld id="{0C2A6502-EEF5-4ABE-8183-4E5906979868}" type="slidenum">
              <a:rPr lang="en-US" smtClean="0"/>
              <a:pPr/>
              <a:t>2</a:t>
            </a:fld>
            <a:endParaRPr lang="en-US" dirty="0"/>
          </a:p>
        </p:txBody>
      </p:sp>
    </p:spTree>
    <p:extLst>
      <p:ext uri="{BB962C8B-B14F-4D97-AF65-F5344CB8AC3E}">
        <p14:creationId xmlns:p14="http://schemas.microsoft.com/office/powerpoint/2010/main" val="1245130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Control activities</a:t>
            </a: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can be either preventive or detective.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Preventive controls are those that deter the occurrence of an undesirable</a:t>
            </a:r>
            <a:r>
              <a:rPr lang="en-US" sz="1200" kern="1200" baseline="0" dirty="0">
                <a:solidFill>
                  <a:schemeClr val="tx1"/>
                </a:solidFill>
                <a:latin typeface="+mn-lt"/>
                <a:ea typeface="+mn-ea"/>
                <a:cs typeface="+mn-cs"/>
              </a:rPr>
              <a:t> event. For example, to keep unwanted eyes from seeing confidential documents, you might keep them locked in a filing cabinet.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latin typeface="+mn-lt"/>
                <a:ea typeface="+mn-ea"/>
                <a:cs typeface="+mn-cs"/>
              </a:rPr>
              <a:t>Detective controls are those that identify undesirable events after they have occurred. A monthly bank reconciliation is a common detective control.</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latin typeface="+mn-lt"/>
                <a:ea typeface="+mn-ea"/>
                <a:cs typeface="+mn-cs"/>
              </a:rPr>
              <a:t>Many control systems have both preventive and detective attributes. Take, for example, restricting access to a facility by having employees utilize an electronic key scanner is a </a:t>
            </a:r>
            <a:r>
              <a:rPr lang="en-US" sz="1200" kern="1200" dirty="0">
                <a:solidFill>
                  <a:schemeClr val="tx1"/>
                </a:solidFill>
                <a:latin typeface="+mn-lt"/>
                <a:ea typeface="+mn-ea"/>
                <a:cs typeface="+mn-cs"/>
              </a:rPr>
              <a:t>preventive </a:t>
            </a:r>
            <a:r>
              <a:rPr lang="en-US" sz="1200" kern="1200" baseline="0" dirty="0">
                <a:solidFill>
                  <a:schemeClr val="tx1"/>
                </a:solidFill>
                <a:latin typeface="+mn-lt"/>
                <a:ea typeface="+mn-ea"/>
                <a:cs typeface="+mn-cs"/>
              </a:rPr>
              <a:t>control and having a security alarm system to identify break-ins is a detective control.</a:t>
            </a:r>
          </a:p>
          <a:p>
            <a:endParaRPr lang="en-US" dirty="0"/>
          </a:p>
        </p:txBody>
      </p:sp>
      <p:sp>
        <p:nvSpPr>
          <p:cNvPr id="4" name="Slide Number Placeholder 3"/>
          <p:cNvSpPr>
            <a:spLocks noGrp="1"/>
          </p:cNvSpPr>
          <p:nvPr>
            <p:ph type="sldNum" sz="quarter" idx="10"/>
          </p:nvPr>
        </p:nvSpPr>
        <p:spPr/>
        <p:txBody>
          <a:bodyPr/>
          <a:lstStyle/>
          <a:p>
            <a:fld id="{0C2A6502-EEF5-4ABE-8183-4E5906979868}" type="slidenum">
              <a:rPr lang="en-US" smtClean="0"/>
              <a:pPr/>
              <a:t>3</a:t>
            </a:fld>
            <a:endParaRPr lang="en-US"/>
          </a:p>
        </p:txBody>
      </p:sp>
    </p:spTree>
    <p:extLst>
      <p:ext uri="{BB962C8B-B14F-4D97-AF65-F5344CB8AC3E}">
        <p14:creationId xmlns:p14="http://schemas.microsoft.com/office/powerpoint/2010/main" val="3324057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Control activities, both preventive and detective, can be either automated</a:t>
            </a:r>
            <a:r>
              <a:rPr lang="en-US" sz="1200" kern="1200" baseline="0" dirty="0">
                <a:solidFill>
                  <a:schemeClr val="tx1"/>
                </a:solidFill>
                <a:latin typeface="+mn-lt"/>
                <a:ea typeface="+mn-ea"/>
                <a:cs typeface="+mn-cs"/>
              </a:rPr>
              <a:t> or manual.</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latin typeface="+mn-lt"/>
                <a:ea typeface="+mn-ea"/>
                <a:cs typeface="+mn-cs"/>
              </a:rPr>
              <a:t>Automated controls leverage technology to enforce internal controls with minimal manual intervention. They increase efficiency of operations, improve accuracy, help eliminate fraud, and are a key part of a strong internal control environment. Since they work automatically, they are not subject to human errors, failure, or subjectivity.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latin typeface="+mn-lt"/>
                <a:ea typeface="+mn-ea"/>
                <a:cs typeface="+mn-cs"/>
              </a:rPr>
              <a:t>Manual controls require some action from an individual person. These are more flexible than automated controls, but are subject to human error. Manual controls are ideal for non-automated processes that are complex or dynamic, or in places where human judgment is required. </a:t>
            </a:r>
            <a:endParaRPr lang="en-US" sz="1200" kern="120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latin typeface="+mn-lt"/>
                <a:ea typeface="+mn-ea"/>
                <a:cs typeface="+mn-cs"/>
              </a:rPr>
              <a:t>The mix of manual and automated controls will vary with the nature and complexity of an entity’s use of IT and the degree to which processes are automated.</a:t>
            </a:r>
          </a:p>
          <a:p>
            <a:endParaRPr lang="en-US" dirty="0"/>
          </a:p>
        </p:txBody>
      </p:sp>
      <p:sp>
        <p:nvSpPr>
          <p:cNvPr id="4" name="Slide Number Placeholder 3"/>
          <p:cNvSpPr>
            <a:spLocks noGrp="1"/>
          </p:cNvSpPr>
          <p:nvPr>
            <p:ph type="sldNum" sz="quarter" idx="10"/>
          </p:nvPr>
        </p:nvSpPr>
        <p:spPr/>
        <p:txBody>
          <a:bodyPr/>
          <a:lstStyle/>
          <a:p>
            <a:fld id="{0C2A6502-EEF5-4ABE-8183-4E5906979868}" type="slidenum">
              <a:rPr lang="en-US" smtClean="0"/>
              <a:pPr/>
              <a:t>4</a:t>
            </a:fld>
            <a:endParaRPr lang="en-US"/>
          </a:p>
        </p:txBody>
      </p:sp>
    </p:spTree>
    <p:extLst>
      <p:ext uri="{BB962C8B-B14F-4D97-AF65-F5344CB8AC3E}">
        <p14:creationId xmlns:p14="http://schemas.microsoft.com/office/powerpoint/2010/main" val="33240573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277792"/>
            <a:ext cx="6197600" cy="3486150"/>
          </a:xfrm>
        </p:spPr>
      </p:sp>
      <p:sp>
        <p:nvSpPr>
          <p:cNvPr id="3" name="Notes Placeholder 2"/>
          <p:cNvSpPr>
            <a:spLocks noGrp="1"/>
          </p:cNvSpPr>
          <p:nvPr>
            <p:ph type="body" idx="1"/>
          </p:nvPr>
        </p:nvSpPr>
        <p:spPr>
          <a:xfrm>
            <a:off x="254643" y="3923819"/>
            <a:ext cx="6528121" cy="5058136"/>
          </a:xfrm>
        </p:spPr>
        <p:txBody>
          <a:bodyPr>
            <a:noAutofit/>
          </a:bodyPr>
          <a:lstStyle/>
          <a:p>
            <a:r>
              <a:rPr lang="en-US" sz="800" kern="1200" dirty="0">
                <a:solidFill>
                  <a:schemeClr val="tx1"/>
                </a:solidFill>
                <a:latin typeface="Arial" pitchFamily="34" charset="0"/>
                <a:cs typeface="Arial" pitchFamily="34" charset="0"/>
              </a:rPr>
              <a:t>Now that we</a:t>
            </a:r>
            <a:r>
              <a:rPr lang="en-US" sz="800" kern="1200" baseline="0" dirty="0">
                <a:solidFill>
                  <a:schemeClr val="tx1"/>
                </a:solidFill>
                <a:latin typeface="Arial" pitchFamily="34" charset="0"/>
                <a:cs typeface="Arial" pitchFamily="34" charset="0"/>
              </a:rPr>
              <a:t> have </a:t>
            </a:r>
            <a:r>
              <a:rPr lang="en-US" sz="800" kern="1200" dirty="0">
                <a:solidFill>
                  <a:schemeClr val="tx1"/>
                </a:solidFill>
                <a:latin typeface="Arial" pitchFamily="34" charset="0"/>
                <a:cs typeface="Arial" pitchFamily="34" charset="0"/>
              </a:rPr>
              <a:t>defined preventative and detective controls and noted the difference between automated and manual controls,</a:t>
            </a:r>
            <a:r>
              <a:rPr lang="en-US" sz="800" kern="1200" baseline="0" dirty="0">
                <a:solidFill>
                  <a:schemeClr val="tx1"/>
                </a:solidFill>
                <a:latin typeface="Arial" pitchFamily="34" charset="0"/>
                <a:cs typeface="Arial" pitchFamily="34" charset="0"/>
              </a:rPr>
              <a:t> lets discuss a little more about some frequently used control activities. As we go through, you may find them familiar and that they relate to your job function and responsibilities here at SUNY.  They include:</a:t>
            </a:r>
          </a:p>
          <a:p>
            <a:endParaRPr lang="en-US" sz="800" kern="1200" baseline="0" dirty="0">
              <a:solidFill>
                <a:schemeClr val="tx1"/>
              </a:solidFill>
              <a:latin typeface="Arial" pitchFamily="34" charset="0"/>
              <a:cs typeface="Arial" pitchFamily="34" charset="0"/>
            </a:endParaRPr>
          </a:p>
          <a:p>
            <a:pPr>
              <a:buFont typeface="Arial" pitchFamily="34" charset="0"/>
              <a:buChar char="•"/>
            </a:pPr>
            <a:r>
              <a:rPr lang="en-US" sz="800" kern="1200" baseline="0" dirty="0">
                <a:solidFill>
                  <a:schemeClr val="tx1"/>
                </a:solidFill>
                <a:latin typeface="Arial" pitchFamily="34" charset="0"/>
                <a:cs typeface="Arial" pitchFamily="34" charset="0"/>
              </a:rPr>
              <a:t>Documentation</a:t>
            </a:r>
          </a:p>
          <a:p>
            <a:r>
              <a:rPr lang="en-US" sz="800" kern="1200" baseline="0" dirty="0">
                <a:solidFill>
                  <a:schemeClr val="tx1"/>
                </a:solidFill>
                <a:latin typeface="Arial" pitchFamily="34" charset="0"/>
                <a:cs typeface="Arial" pitchFamily="34" charset="0"/>
              </a:rPr>
              <a:t> Documentation involves maintaining support to verify a decision or transaction includes proper review, approvals, and verification to support its validity. </a:t>
            </a:r>
          </a:p>
          <a:p>
            <a:endParaRPr lang="en-US" sz="800" kern="1200" baseline="0" dirty="0">
              <a:solidFill>
                <a:schemeClr val="tx1"/>
              </a:solidFill>
              <a:latin typeface="Arial" pitchFamily="34" charset="0"/>
              <a:cs typeface="Arial" pitchFamily="34" charset="0"/>
            </a:endParaRPr>
          </a:p>
          <a:p>
            <a:pPr>
              <a:buFont typeface="Arial" pitchFamily="34" charset="0"/>
              <a:buChar char="•"/>
            </a:pPr>
            <a:r>
              <a:rPr lang="en-US" sz="800" kern="1200" baseline="0" dirty="0">
                <a:solidFill>
                  <a:schemeClr val="tx1"/>
                </a:solidFill>
                <a:latin typeface="Arial" pitchFamily="34" charset="0"/>
                <a:cs typeface="Arial" pitchFamily="34" charset="0"/>
              </a:rPr>
              <a:t>Approvals and Authorizations</a:t>
            </a:r>
          </a:p>
          <a:p>
            <a:r>
              <a:rPr lang="en-US" sz="800" kern="1200" baseline="0" dirty="0">
                <a:solidFill>
                  <a:schemeClr val="tx1"/>
                </a:solidFill>
                <a:latin typeface="Arial" pitchFamily="34" charset="0"/>
                <a:cs typeface="Arial" pitchFamily="34" charset="0"/>
              </a:rPr>
              <a:t>Approval is the consent of employee decisions, events or transactions based on a review. A manager approves a purchase request after a review and determination of the need for the item. </a:t>
            </a:r>
          </a:p>
          <a:p>
            <a:pPr>
              <a:buFont typeface="Arial" pitchFamily="34" charset="0"/>
              <a:buNone/>
            </a:pPr>
            <a:endParaRPr lang="en-US" sz="800" kern="1200" baseline="0" dirty="0">
              <a:solidFill>
                <a:schemeClr val="tx1"/>
              </a:solidFill>
              <a:latin typeface="Arial" pitchFamily="34" charset="0"/>
              <a:cs typeface="Arial" pitchFamily="34" charset="0"/>
            </a:endParaRPr>
          </a:p>
          <a:p>
            <a:r>
              <a:rPr lang="en-US" sz="800" kern="1200" baseline="0" dirty="0">
                <a:solidFill>
                  <a:schemeClr val="tx1"/>
                </a:solidFill>
                <a:latin typeface="Arial" pitchFamily="34" charset="0"/>
                <a:cs typeface="Arial" pitchFamily="34" charset="0"/>
              </a:rPr>
              <a:t>Authorization is the control management grants employees to carry out certain duties, based on approval received from supervisors. </a:t>
            </a:r>
          </a:p>
          <a:p>
            <a:endParaRPr lang="en-US" sz="800" kern="1200" baseline="0" dirty="0">
              <a:solidFill>
                <a:schemeClr val="tx1"/>
              </a:solidFill>
              <a:latin typeface="Arial" pitchFamily="34" charset="0"/>
              <a:cs typeface="Arial" pitchFamily="34" charset="0"/>
            </a:endParaRPr>
          </a:p>
          <a:p>
            <a:pPr>
              <a:buFont typeface="Arial" pitchFamily="34" charset="0"/>
              <a:buChar char="•"/>
            </a:pPr>
            <a:r>
              <a:rPr lang="en-US" sz="800" kern="1200" baseline="0" dirty="0">
                <a:solidFill>
                  <a:schemeClr val="tx1"/>
                </a:solidFill>
                <a:latin typeface="Arial" pitchFamily="34" charset="0"/>
                <a:cs typeface="Arial" pitchFamily="34" charset="0"/>
              </a:rPr>
              <a:t>Verification</a:t>
            </a:r>
          </a:p>
          <a:p>
            <a:r>
              <a:rPr lang="en-US" sz="800" kern="1200" baseline="0" dirty="0">
                <a:solidFill>
                  <a:schemeClr val="tx1"/>
                </a:solidFill>
                <a:latin typeface="Arial" pitchFamily="34" charset="0"/>
                <a:cs typeface="Arial" pitchFamily="34" charset="0"/>
              </a:rPr>
              <a:t>Verification is the determination of the completeness, accuracy, and/or validity of transactions, events or information.  </a:t>
            </a:r>
          </a:p>
          <a:p>
            <a:pPr>
              <a:buFont typeface="Arial" pitchFamily="34" charset="0"/>
              <a:buNone/>
            </a:pPr>
            <a:endParaRPr lang="en-US" sz="800" kern="1200" baseline="0" dirty="0">
              <a:solidFill>
                <a:schemeClr val="tx1"/>
              </a:solidFill>
              <a:latin typeface="Arial" pitchFamily="34" charset="0"/>
              <a:cs typeface="Arial" pitchFamily="34" charset="0"/>
            </a:endParaRPr>
          </a:p>
          <a:p>
            <a:pPr>
              <a:buFont typeface="Arial" pitchFamily="34" charset="0"/>
              <a:buChar char="•"/>
            </a:pPr>
            <a:r>
              <a:rPr lang="en-US" sz="800" kern="1200" baseline="0" dirty="0">
                <a:solidFill>
                  <a:schemeClr val="tx1"/>
                </a:solidFill>
                <a:latin typeface="Arial" pitchFamily="34" charset="0"/>
                <a:cs typeface="Arial" pitchFamily="34" charset="0"/>
              </a:rPr>
              <a:t>Supervisory Reviews</a:t>
            </a:r>
          </a:p>
          <a:p>
            <a:r>
              <a:rPr lang="en-US" sz="800" kern="1200" baseline="0" dirty="0">
                <a:solidFill>
                  <a:schemeClr val="tx1"/>
                </a:solidFill>
                <a:latin typeface="Arial" pitchFamily="34" charset="0"/>
                <a:cs typeface="Arial" pitchFamily="34" charset="0"/>
              </a:rPr>
              <a:t>Supervision is the ongoing oversight, </a:t>
            </a:r>
            <a:r>
              <a:rPr lang="en-US" sz="800" kern="1200" dirty="0">
                <a:solidFill>
                  <a:schemeClr val="tx1"/>
                </a:solidFill>
                <a:latin typeface="Arial" pitchFamily="34" charset="0"/>
                <a:cs typeface="Arial" pitchFamily="34" charset="0"/>
              </a:rPr>
              <a:t>management</a:t>
            </a:r>
            <a:r>
              <a:rPr lang="en-US" sz="800" kern="1200" baseline="0" dirty="0">
                <a:solidFill>
                  <a:schemeClr val="tx1"/>
                </a:solidFill>
                <a:latin typeface="Arial" pitchFamily="34" charset="0"/>
                <a:cs typeface="Arial" pitchFamily="34" charset="0"/>
              </a:rPr>
              <a:t> and guidance of an activity by designated employees to ensure the work of employees are prepared accurately and completely.</a:t>
            </a:r>
          </a:p>
          <a:p>
            <a:endParaRPr lang="en-US" sz="800" kern="1200" baseline="0" dirty="0">
              <a:solidFill>
                <a:schemeClr val="tx1"/>
              </a:solidFill>
              <a:latin typeface="Arial" pitchFamily="34" charset="0"/>
              <a:cs typeface="Arial" pitchFamily="34" charset="0"/>
            </a:endParaRPr>
          </a:p>
          <a:p>
            <a:pPr>
              <a:buFont typeface="Arial" pitchFamily="34" charset="0"/>
              <a:buChar char="•"/>
            </a:pPr>
            <a:r>
              <a:rPr lang="en-US" sz="800" kern="1200" baseline="0" dirty="0">
                <a:solidFill>
                  <a:schemeClr val="tx1"/>
                </a:solidFill>
                <a:latin typeface="Arial" pitchFamily="34" charset="0"/>
                <a:cs typeface="Arial" pitchFamily="34" charset="0"/>
              </a:rPr>
              <a:t>Separation of Duties</a:t>
            </a:r>
          </a:p>
          <a:p>
            <a:r>
              <a:rPr lang="en-US" sz="800" kern="1200" baseline="0" dirty="0">
                <a:solidFill>
                  <a:schemeClr val="tx1"/>
                </a:solidFill>
                <a:latin typeface="Arial" pitchFamily="34" charset="0"/>
                <a:cs typeface="Arial" pitchFamily="34" charset="0"/>
              </a:rPr>
              <a:t>Separation of duties is the division of key tasks and responsibilities among various employees and subunits of an organization. By separating key tasks and responsibilities - such as receiving, recording, depositing, securing and reconciling assets - management can reduce the risk of error, waste, or wrongful acts.</a:t>
            </a:r>
          </a:p>
          <a:p>
            <a:endParaRPr lang="en-US" sz="800" kern="1200" baseline="0" dirty="0">
              <a:solidFill>
                <a:schemeClr val="tx1"/>
              </a:solidFill>
              <a:latin typeface="Arial" pitchFamily="34" charset="0"/>
              <a:cs typeface="Arial" pitchFamily="34" charset="0"/>
            </a:endParaRPr>
          </a:p>
          <a:p>
            <a:pPr>
              <a:buFont typeface="Arial" pitchFamily="34" charset="0"/>
              <a:buChar char="•"/>
            </a:pPr>
            <a:r>
              <a:rPr lang="en-US" sz="800" kern="1200" baseline="0" dirty="0">
                <a:solidFill>
                  <a:schemeClr val="tx1"/>
                </a:solidFill>
                <a:latin typeface="Arial" pitchFamily="34" charset="0"/>
                <a:cs typeface="Arial" pitchFamily="34" charset="0"/>
              </a:rPr>
              <a:t>Safeguarding of Assets</a:t>
            </a:r>
          </a:p>
          <a:p>
            <a:r>
              <a:rPr lang="en-US" sz="800" kern="1200" baseline="0" dirty="0">
                <a:solidFill>
                  <a:schemeClr val="tx1"/>
                </a:solidFill>
                <a:latin typeface="Arial" pitchFamily="34" charset="0"/>
                <a:cs typeface="Arial" pitchFamily="34" charset="0"/>
              </a:rPr>
              <a:t>Safeguarding of assets involves restricting access to resources and information to help reduce the risk of unauthorized use or loss. Access can be limited by various means such as locks, passwords, electronic firewalls and encryption.</a:t>
            </a:r>
          </a:p>
          <a:p>
            <a:endParaRPr lang="en-US" sz="800" kern="1200" baseline="0" dirty="0">
              <a:solidFill>
                <a:schemeClr val="tx1"/>
              </a:solidFill>
              <a:latin typeface="Arial" pitchFamily="34" charset="0"/>
              <a:cs typeface="Arial" pitchFamily="34" charset="0"/>
            </a:endParaRPr>
          </a:p>
          <a:p>
            <a:pPr>
              <a:buFont typeface="Arial" pitchFamily="34" charset="0"/>
              <a:buChar char="•"/>
            </a:pPr>
            <a:r>
              <a:rPr lang="en-US" sz="800" kern="1200" baseline="0" dirty="0">
                <a:solidFill>
                  <a:schemeClr val="tx1"/>
                </a:solidFill>
                <a:latin typeface="Arial" pitchFamily="34" charset="0"/>
                <a:cs typeface="Arial" pitchFamily="34" charset="0"/>
              </a:rPr>
              <a:t>Reporting</a:t>
            </a:r>
          </a:p>
          <a:p>
            <a:r>
              <a:rPr lang="en-US" sz="800" kern="1200" baseline="0" dirty="0">
                <a:solidFill>
                  <a:schemeClr val="tx1"/>
                </a:solidFill>
                <a:latin typeface="Arial" pitchFamily="34" charset="0"/>
                <a:cs typeface="Arial" pitchFamily="34" charset="0"/>
              </a:rPr>
              <a:t>Reporting is a means of conveying information. A report that serves as a control activity would be one that compares purchasing activities with the approved budget, explaining significant variances between the two.</a:t>
            </a:r>
          </a:p>
          <a:p>
            <a:pPr>
              <a:buFont typeface="Arial" pitchFamily="34" charset="0"/>
              <a:buNone/>
            </a:pPr>
            <a:endParaRPr lang="en-US" sz="800" kern="1200" baseline="0" dirty="0">
              <a:solidFill>
                <a:schemeClr val="tx1"/>
              </a:solidFill>
              <a:latin typeface="Arial" pitchFamily="34" charset="0"/>
              <a:cs typeface="Arial" pitchFamily="34" charset="0"/>
            </a:endParaRPr>
          </a:p>
          <a:p>
            <a:r>
              <a:rPr lang="en-US" sz="800" kern="1200" baseline="0" dirty="0">
                <a:solidFill>
                  <a:schemeClr val="tx1"/>
                </a:solidFill>
                <a:latin typeface="Arial" pitchFamily="34" charset="0"/>
                <a:cs typeface="Arial" pitchFamily="34" charset="0"/>
              </a:rPr>
              <a:t> </a:t>
            </a:r>
            <a:endParaRPr lang="en-US" sz="800" kern="1200" dirty="0">
              <a:solidFill>
                <a:schemeClr val="tx1"/>
              </a:solidFill>
              <a:latin typeface="Arial" pitchFamily="34" charset="0"/>
              <a:cs typeface="Arial" pitchFamily="34" charset="0"/>
            </a:endParaRPr>
          </a:p>
          <a:p>
            <a:endParaRPr lang="en-US" sz="800" kern="1200" dirty="0">
              <a:solidFill>
                <a:schemeClr val="tx1"/>
              </a:solidFill>
              <a:latin typeface="Arial" pitchFamily="34" charset="0"/>
              <a:cs typeface="Arial" pitchFamily="34" charset="0"/>
            </a:endParaRPr>
          </a:p>
          <a:p>
            <a:endParaRPr lang="en-US" sz="800" kern="1200" dirty="0">
              <a:solidFill>
                <a:schemeClr val="tx1"/>
              </a:solidFill>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0C2A6502-EEF5-4ABE-8183-4E5906979868}" type="slidenum">
              <a:rPr lang="en-US" smtClean="0"/>
              <a:pPr/>
              <a:t>5</a:t>
            </a:fld>
            <a:endParaRPr lang="en-US"/>
          </a:p>
        </p:txBody>
      </p:sp>
    </p:spTree>
    <p:extLst>
      <p:ext uri="{BB962C8B-B14F-4D97-AF65-F5344CB8AC3E}">
        <p14:creationId xmlns:p14="http://schemas.microsoft.com/office/powerpoint/2010/main" val="9789881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Organizations establish control activities through policies that establish</a:t>
            </a:r>
            <a:r>
              <a:rPr lang="en-US" sz="1200" kern="1200" baseline="0" dirty="0">
                <a:solidFill>
                  <a:schemeClr val="tx1"/>
                </a:solidFill>
                <a:latin typeface="+mn-lt"/>
                <a:ea typeface="+mn-ea"/>
                <a:cs typeface="+mn-cs"/>
              </a:rPr>
              <a:t> what is expected and procedures that put policies into action. P</a:t>
            </a:r>
            <a:r>
              <a:rPr lang="en-US" sz="1200" kern="1200" dirty="0">
                <a:solidFill>
                  <a:schemeClr val="tx1"/>
                </a:solidFill>
                <a:latin typeface="+mn-lt"/>
                <a:ea typeface="+mn-ea"/>
                <a:cs typeface="+mn-cs"/>
              </a:rPr>
              <a:t>olicies and procedures help ensure employees understand their responsibilities, uphold staff accountability, and assist with staff transitions. They</a:t>
            </a: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should be distributed and made readily available to the appropriate employees,</a:t>
            </a:r>
            <a:r>
              <a:rPr lang="en-US" sz="1200" kern="1200" baseline="0" dirty="0">
                <a:solidFill>
                  <a:schemeClr val="tx1"/>
                </a:solidFill>
                <a:latin typeface="+mn-lt"/>
                <a:ea typeface="+mn-ea"/>
                <a:cs typeface="+mn-cs"/>
              </a:rPr>
              <a:t> and</a:t>
            </a:r>
            <a:r>
              <a:rPr lang="en-US" sz="1200" kern="1200" dirty="0">
                <a:solidFill>
                  <a:schemeClr val="tx1"/>
                </a:solidFill>
                <a:latin typeface="+mn-lt"/>
                <a:ea typeface="+mn-ea"/>
                <a:cs typeface="+mn-cs"/>
              </a:rPr>
              <a:t> reviewed and updated periodically, as necessary.</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Here at SUNY we have University</a:t>
            </a:r>
            <a:r>
              <a:rPr lang="en-US" sz="1200" kern="1200" baseline="0" dirty="0">
                <a:solidFill>
                  <a:schemeClr val="tx1"/>
                </a:solidFill>
                <a:latin typeface="+mn-lt"/>
                <a:ea typeface="+mn-ea"/>
                <a:cs typeface="+mn-cs"/>
              </a:rPr>
              <a:t>- wide policies and procedures, which can be located on our SUNY website, that contribute to the mitigation of risks to achieve SUNYs objectives.  These include such areas, as Procurement, Property Control, and Financial Operations, to name just a few. </a:t>
            </a:r>
            <a:endParaRPr lang="en-US" sz="1200" kern="1200" dirty="0">
              <a:solidFill>
                <a:schemeClr val="tx1"/>
              </a:solidFill>
              <a:latin typeface="+mn-lt"/>
              <a:ea typeface="+mn-ea"/>
              <a:cs typeface="+mn-cs"/>
            </a:endParaRP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In addition to University wide policies and procedures, campuses and individual departments and functional units should develop written policies and procedures specific to their operations</a:t>
            </a:r>
            <a:r>
              <a:rPr lang="en-US" sz="1200" kern="1200" baseline="0" dirty="0">
                <a:solidFill>
                  <a:schemeClr val="tx1"/>
                </a:solidFill>
                <a:latin typeface="+mn-lt"/>
                <a:ea typeface="+mn-ea"/>
                <a:cs typeface="+mn-cs"/>
              </a:rPr>
              <a:t> dependent upon the nature and complexity of the operation. </a:t>
            </a:r>
          </a:p>
          <a:p>
            <a:endParaRPr lang="en-US" sz="1200" kern="1200" baseline="0" dirty="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C2A6502-EEF5-4ABE-8183-4E5906979868}" type="slidenum">
              <a:rPr lang="en-US" smtClean="0"/>
              <a:pPr/>
              <a:t>6</a:t>
            </a:fld>
            <a:endParaRPr lang="en-US"/>
          </a:p>
        </p:txBody>
      </p:sp>
    </p:spTree>
    <p:extLst>
      <p:ext uri="{BB962C8B-B14F-4D97-AF65-F5344CB8AC3E}">
        <p14:creationId xmlns:p14="http://schemas.microsoft.com/office/powerpoint/2010/main" val="9789881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This concludes our</a:t>
            </a:r>
            <a:r>
              <a:rPr lang="en-US" baseline="0" dirty="0"/>
              <a:t> presentation on control activities. Thank you for your continued support in helping maintain effective internal controls. If you have any questions or comments, please contact your Internal Control Officer.</a:t>
            </a:r>
            <a:endParaRPr lang="en-US" dirty="0"/>
          </a:p>
        </p:txBody>
      </p:sp>
      <p:sp>
        <p:nvSpPr>
          <p:cNvPr id="4" name="Slide Number Placeholder 3"/>
          <p:cNvSpPr>
            <a:spLocks noGrp="1"/>
          </p:cNvSpPr>
          <p:nvPr>
            <p:ph type="sldNum" sz="quarter" idx="10"/>
          </p:nvPr>
        </p:nvSpPr>
        <p:spPr/>
        <p:txBody>
          <a:bodyPr/>
          <a:lstStyle/>
          <a:p>
            <a:fld id="{0C2A6502-EEF5-4ABE-8183-4E5906979868}" type="slidenum">
              <a:rPr lang="en-US" smtClean="0"/>
              <a:pPr/>
              <a:t>7</a:t>
            </a:fld>
            <a:endParaRPr lang="en-US"/>
          </a:p>
        </p:txBody>
      </p:sp>
    </p:spTree>
    <p:extLst>
      <p:ext uri="{BB962C8B-B14F-4D97-AF65-F5344CB8AC3E}">
        <p14:creationId xmlns:p14="http://schemas.microsoft.com/office/powerpoint/2010/main" val="845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14C3B38-6E88-4543-BF40-C0969D918342}" type="datetime1">
              <a:rPr lang="en-US" smtClean="0"/>
              <a:pPr/>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1200256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086EC9-3D05-4D4E-B4DC-01297E1903F3}" type="datetime1">
              <a:rPr lang="en-US" smtClean="0"/>
              <a:pPr/>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2126240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E204D0-EAA0-43CF-B76D-D13DE59813DB}" type="datetime1">
              <a:rPr lang="en-US" smtClean="0"/>
              <a:pPr/>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3043638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DB2B01-DCBB-4D4E-AB36-F449A96BEECB}" type="datetime1">
              <a:rPr lang="en-US" smtClean="0"/>
              <a:pPr/>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1283808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B8F195-1608-489B-BD6A-845D05665185}" type="datetime1">
              <a:rPr lang="en-US" smtClean="0"/>
              <a:pPr/>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70995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36AD995-D899-42D7-AE00-90BD4D23CB45}" type="datetime1">
              <a:rPr lang="en-US" smtClean="0"/>
              <a:pPr/>
              <a:t>3/11/2024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3241814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BB0BE2C-0779-429C-817B-3162CD5E7AF7}" type="datetime1">
              <a:rPr lang="en-US" smtClean="0"/>
              <a:pPr/>
              <a:t>3/11/2024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221161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BFA2905-7821-4861-911C-FDA7A7CF0B35}" type="datetime1">
              <a:rPr lang="en-US" smtClean="0"/>
              <a:pPr/>
              <a:t>3/11/2024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2049199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870711-3201-44B7-A82B-426405311583}" type="datetime1">
              <a:rPr lang="en-US" smtClean="0"/>
              <a:pPr/>
              <a:t>3/11/2024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2747304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FE81D5-B989-4F42-9BE4-A3E1552937FE}" type="datetime1">
              <a:rPr lang="en-US" smtClean="0"/>
              <a:pPr/>
              <a:t>3/11/2024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85437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3B896A-E7CC-4DAF-9829-AAB848C26CF6}" type="datetime1">
              <a:rPr lang="en-US" smtClean="0"/>
              <a:pPr/>
              <a:t>3/11/2024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2708803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1AE12F6-6860-4078-B70C-224238F86AA0}" type="datetime1">
              <a:rPr lang="en-US" smtClean="0"/>
              <a:pPr/>
              <a:t>3/11/2024</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532C2C6-8DCD-1142-B89F-4C5A1BF6A314}" type="slidenum">
              <a:rPr lang="en-US" smtClean="0"/>
              <a:pPr/>
              <a:t>‹#›</a:t>
            </a:fld>
            <a:endParaRPr lang="en-US"/>
          </a:p>
        </p:txBody>
      </p:sp>
    </p:spTree>
    <p:extLst>
      <p:ext uri="{BB962C8B-B14F-4D97-AF65-F5344CB8AC3E}">
        <p14:creationId xmlns:p14="http://schemas.microsoft.com/office/powerpoint/2010/main" val="30061399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2.jpeg"/><Relationship Id="rId7" Type="http://schemas.openxmlformats.org/officeDocument/2006/relationships/image" Target="../media/image7.wmf"/><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wmf"/><Relationship Id="rId10" Type="http://schemas.openxmlformats.org/officeDocument/2006/relationships/image" Target="../media/image10.wmf"/><Relationship Id="rId4" Type="http://schemas.openxmlformats.org/officeDocument/2006/relationships/image" Target="../media/image3.png"/><Relationship Id="rId9" Type="http://schemas.openxmlformats.org/officeDocument/2006/relationships/image" Target="../media/image9.wmf"/></Relationships>
</file>

<file path=ppt/slides/_rels/slide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2.jpeg"/><Relationship Id="rId7" Type="http://schemas.openxmlformats.org/officeDocument/2006/relationships/image" Target="../media/image13.wmf"/><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2.wmf"/><Relationship Id="rId5" Type="http://schemas.openxmlformats.org/officeDocument/2006/relationships/image" Target="../media/image11.wmf"/><Relationship Id="rId10" Type="http://schemas.openxmlformats.org/officeDocument/2006/relationships/image" Target="../media/image16.png"/><Relationship Id="rId4" Type="http://schemas.openxmlformats.org/officeDocument/2006/relationships/image" Target="../media/image3.png"/><Relationship Id="rId9" Type="http://schemas.openxmlformats.org/officeDocument/2006/relationships/image" Target="../media/image15.gif"/></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8.jpeg"/><Relationship Id="rId5" Type="http://schemas.openxmlformats.org/officeDocument/2006/relationships/image" Target="../media/image17.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 y="-1"/>
            <a:ext cx="9144001" cy="5143501"/>
          </a:xfrm>
          <a:prstGeom prst="rect">
            <a:avLst/>
          </a:prstGeom>
          <a:solidFill>
            <a:srgbClr val="004C93"/>
          </a:solidFill>
          <a:ln>
            <a:noFill/>
          </a:ln>
          <a:effectLst/>
        </p:spPr>
        <p:style>
          <a:lnRef idx="1">
            <a:schemeClr val="accent1"/>
          </a:lnRef>
          <a:fillRef idx="3">
            <a:schemeClr val="accent1"/>
          </a:fillRef>
          <a:effectRef idx="2">
            <a:schemeClr val="accent1"/>
          </a:effectRef>
          <a:fontRef idx="minor">
            <a:schemeClr val="lt1"/>
          </a:fontRef>
        </p:style>
        <p:txBody>
          <a:bodyPr rtlCol="0" anchor="t" anchorCtr="0"/>
          <a:lstStyle/>
          <a:p>
            <a:endParaRPr lang="en-US" sz="3600" b="1" spc="-150" dirty="0">
              <a:solidFill>
                <a:schemeClr val="bg1"/>
              </a:solidFill>
              <a:latin typeface="Arial" pitchFamily="34" charset="0"/>
              <a:cs typeface="Arial" pitchFamily="34" charset="0"/>
            </a:endParaRPr>
          </a:p>
        </p:txBody>
      </p:sp>
      <p:pic>
        <p:nvPicPr>
          <p:cNvPr id="5" name="Picture 4" descr="SUNY-logo-full-white-trans.png"/>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994401" y="3037193"/>
            <a:ext cx="2946399" cy="2106308"/>
          </a:xfrm>
          <a:prstGeom prst="rect">
            <a:avLst/>
          </a:prstGeom>
        </p:spPr>
      </p:pic>
      <p:sp>
        <p:nvSpPr>
          <p:cNvPr id="9" name="Rectangle 8"/>
          <p:cNvSpPr/>
          <p:nvPr/>
        </p:nvSpPr>
        <p:spPr>
          <a:xfrm>
            <a:off x="3" y="2423160"/>
            <a:ext cx="5994398" cy="646331"/>
          </a:xfrm>
          <a:prstGeom prst="rect">
            <a:avLst/>
          </a:prstGeom>
        </p:spPr>
        <p:txBody>
          <a:bodyPr wrap="square">
            <a:spAutoFit/>
          </a:bodyPr>
          <a:lstStyle/>
          <a:p>
            <a:r>
              <a:rPr lang="en-US" sz="3600" b="1" spc="-150" dirty="0">
                <a:solidFill>
                  <a:schemeClr val="bg1"/>
                </a:solidFill>
                <a:latin typeface="Arial" pitchFamily="34" charset="0"/>
                <a:cs typeface="Arial" pitchFamily="34" charset="0"/>
              </a:rPr>
              <a:t>Control Activities</a:t>
            </a:r>
          </a:p>
        </p:txBody>
      </p:sp>
    </p:spTree>
    <p:extLst>
      <p:ext uri="{BB962C8B-B14F-4D97-AF65-F5344CB8AC3E}">
        <p14:creationId xmlns:p14="http://schemas.microsoft.com/office/powerpoint/2010/main" val="1153549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unywallpaper-ppt-light.jpg"/>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1"/>
            <a:ext cx="9144000" cy="5143500"/>
          </a:xfrm>
          <a:prstGeom prst="rect">
            <a:avLst/>
          </a:prstGeom>
        </p:spPr>
      </p:pic>
      <p:pic>
        <p:nvPicPr>
          <p:cNvPr id="7" name="Picture 6" descr="watermark__BLUE_logo.png"/>
          <p:cNvPicPr>
            <a:picLocks noChangeAspect="1"/>
          </p:cNvPicPr>
          <p:nvPr/>
        </p:nvPicPr>
        <p:blipFill>
          <a:blip r:embed="rId4" cstate="screen">
            <a:duotone>
              <a:schemeClr val="bg2">
                <a:shade val="45000"/>
                <a:satMod val="135000"/>
              </a:schemeClr>
              <a:prstClr val="white"/>
            </a:duotone>
            <a:lum bright="100000"/>
            <a:extLst>
              <a:ext uri="{28A0092B-C50C-407E-A947-70E740481C1C}">
                <a14:useLocalDpi xmlns:a14="http://schemas.microsoft.com/office/drawing/2010/main"/>
              </a:ext>
            </a:extLst>
          </a:blip>
          <a:srcRect l="-11619"/>
          <a:stretch>
            <a:fillRect/>
          </a:stretch>
        </p:blipFill>
        <p:spPr bwMode="auto">
          <a:xfrm>
            <a:off x="7679281" y="4329114"/>
            <a:ext cx="1219200" cy="814387"/>
          </a:xfrm>
          <a:prstGeom prst="rect">
            <a:avLst/>
          </a:prstGeom>
          <a:noFill/>
          <a:ln w="9525">
            <a:noFill/>
            <a:miter lim="800000"/>
            <a:headEnd/>
            <a:tailEnd/>
          </a:ln>
        </p:spPr>
      </p:pic>
      <p:sp>
        <p:nvSpPr>
          <p:cNvPr id="15" name="TextBox 14"/>
          <p:cNvSpPr txBox="1"/>
          <p:nvPr/>
        </p:nvSpPr>
        <p:spPr>
          <a:xfrm>
            <a:off x="-1871133" y="1069310"/>
            <a:ext cx="1803397" cy="830997"/>
          </a:xfrm>
          <a:prstGeom prst="rect">
            <a:avLst/>
          </a:prstGeom>
          <a:noFill/>
        </p:spPr>
        <p:txBody>
          <a:bodyPr wrap="square" rtlCol="0">
            <a:spAutoFit/>
          </a:bodyPr>
          <a:lstStyle/>
          <a:p>
            <a:r>
              <a:rPr lang="en-US" sz="1200" dirty="0">
                <a:solidFill>
                  <a:srgbClr val="FFFFFF"/>
                </a:solidFill>
                <a:latin typeface="Arial"/>
                <a:cs typeface="Arial"/>
              </a:rPr>
              <a:t>Always keep about this distance between text and the edge of slides and other content.</a:t>
            </a:r>
          </a:p>
        </p:txBody>
      </p:sp>
      <p:sp>
        <p:nvSpPr>
          <p:cNvPr id="12" name="Rectangle 11"/>
          <p:cNvSpPr/>
          <p:nvPr/>
        </p:nvSpPr>
        <p:spPr>
          <a:xfrm>
            <a:off x="1324281" y="235341"/>
            <a:ext cx="6495438" cy="615553"/>
          </a:xfrm>
          <a:prstGeom prst="rect">
            <a:avLst/>
          </a:prstGeom>
        </p:spPr>
        <p:txBody>
          <a:bodyPr wrap="square">
            <a:spAutoFit/>
          </a:bodyPr>
          <a:lstStyle/>
          <a:p>
            <a:pPr algn="ctr"/>
            <a:r>
              <a:rPr lang="en-US" sz="3400" b="1" dirty="0">
                <a:solidFill>
                  <a:schemeClr val="tx2"/>
                </a:solidFill>
                <a:latin typeface="Arial" pitchFamily="34" charset="0"/>
                <a:cs typeface="Arial" pitchFamily="34" charset="0"/>
              </a:rPr>
              <a:t>What Are Control Activities?</a:t>
            </a:r>
          </a:p>
        </p:txBody>
      </p:sp>
      <p:sp>
        <p:nvSpPr>
          <p:cNvPr id="22" name="Rectangle 21"/>
          <p:cNvSpPr/>
          <p:nvPr/>
        </p:nvSpPr>
        <p:spPr>
          <a:xfrm>
            <a:off x="1449429" y="2103081"/>
            <a:ext cx="6290343" cy="646331"/>
          </a:xfrm>
          <a:prstGeom prst="rect">
            <a:avLst/>
          </a:prstGeom>
        </p:spPr>
        <p:txBody>
          <a:bodyPr wrap="square">
            <a:spAutoFit/>
          </a:bodyPr>
          <a:lstStyle/>
          <a:p>
            <a:pPr lvl="1">
              <a:buFont typeface="Arial" pitchFamily="34" charset="0"/>
              <a:buChar char="•"/>
            </a:pPr>
            <a:endParaRPr lang="en-US" dirty="0">
              <a:latin typeface="Arial" pitchFamily="34" charset="0"/>
              <a:cs typeface="Arial" pitchFamily="34" charset="0"/>
            </a:endParaRPr>
          </a:p>
          <a:p>
            <a:endParaRPr lang="en-US" dirty="0">
              <a:latin typeface="Arial" pitchFamily="34" charset="0"/>
              <a:cs typeface="Arial" pitchFamily="34" charset="0"/>
            </a:endParaRPr>
          </a:p>
        </p:txBody>
      </p:sp>
      <p:sp>
        <p:nvSpPr>
          <p:cNvPr id="5" name="Rectangle 4"/>
          <p:cNvSpPr/>
          <p:nvPr/>
        </p:nvSpPr>
        <p:spPr>
          <a:xfrm>
            <a:off x="880218" y="1140590"/>
            <a:ext cx="7125834" cy="1938992"/>
          </a:xfrm>
          <a:prstGeom prst="rect">
            <a:avLst/>
          </a:prstGeom>
          <a:noFill/>
        </p:spPr>
        <p:txBody>
          <a:bodyPr wrap="square" lIns="91440" tIns="45720" rIns="91440" bIns="45720">
            <a:spAutoFit/>
          </a:bodyPr>
          <a:lstStyle/>
          <a:p>
            <a:pPr algn="ctr"/>
            <a:r>
              <a:rPr lang="en-US" sz="2400" b="1" spc="50" dirty="0">
                <a:ln w="9525" cmpd="sng">
                  <a:solidFill>
                    <a:schemeClr val="accent1"/>
                  </a:solidFill>
                  <a:prstDash val="solid"/>
                </a:ln>
                <a:solidFill>
                  <a:schemeClr val="tx1">
                    <a:lumMod val="85000"/>
                    <a:lumOff val="15000"/>
                  </a:schemeClr>
                </a:solidFill>
                <a:effectLst>
                  <a:glow rad="38100">
                    <a:schemeClr val="accent1">
                      <a:alpha val="40000"/>
                    </a:schemeClr>
                  </a:glow>
                </a:effectLst>
                <a:latin typeface="Arial" pitchFamily="34" charset="0"/>
                <a:cs typeface="Arial" pitchFamily="34" charset="0"/>
              </a:rPr>
              <a:t>Control Activities are the </a:t>
            </a:r>
            <a:r>
              <a:rPr lang="en-US" sz="2400" b="1" u="sng" spc="50" dirty="0">
                <a:ln w="9525" cmpd="sng">
                  <a:solidFill>
                    <a:schemeClr val="accent1"/>
                  </a:solidFill>
                  <a:prstDash val="solid"/>
                </a:ln>
                <a:solidFill>
                  <a:srgbClr val="FF0000"/>
                </a:solidFill>
                <a:effectLst>
                  <a:glow rad="38100">
                    <a:schemeClr val="accent1">
                      <a:alpha val="40000"/>
                    </a:schemeClr>
                  </a:glow>
                </a:effectLst>
                <a:latin typeface="Arial" pitchFamily="34" charset="0"/>
                <a:cs typeface="Arial" pitchFamily="34" charset="0"/>
              </a:rPr>
              <a:t>ACTIONS</a:t>
            </a:r>
            <a:r>
              <a:rPr lang="en-US" sz="2400" b="1" spc="50" dirty="0">
                <a:ln w="9525" cmpd="sng">
                  <a:solidFill>
                    <a:schemeClr val="accent1"/>
                  </a:solidFill>
                  <a:prstDash val="solid"/>
                </a:ln>
                <a:solidFill>
                  <a:srgbClr val="92D050"/>
                </a:solidFill>
                <a:effectLst>
                  <a:glow rad="38100">
                    <a:schemeClr val="accent1">
                      <a:alpha val="40000"/>
                    </a:schemeClr>
                  </a:glow>
                </a:effectLst>
                <a:latin typeface="Arial" pitchFamily="34" charset="0"/>
                <a:cs typeface="Arial" pitchFamily="34" charset="0"/>
              </a:rPr>
              <a:t> </a:t>
            </a:r>
            <a:r>
              <a:rPr lang="en-US" sz="2400" b="1" spc="50" dirty="0">
                <a:ln w="9525" cmpd="sng">
                  <a:solidFill>
                    <a:schemeClr val="accent1"/>
                  </a:solidFill>
                  <a:prstDash val="solid"/>
                </a:ln>
                <a:solidFill>
                  <a:schemeClr val="tx1">
                    <a:lumMod val="85000"/>
                    <a:lumOff val="15000"/>
                  </a:schemeClr>
                </a:solidFill>
                <a:effectLst>
                  <a:glow rad="38100">
                    <a:schemeClr val="accent1">
                      <a:alpha val="40000"/>
                    </a:schemeClr>
                  </a:glow>
                </a:effectLst>
                <a:latin typeface="Arial" pitchFamily="34" charset="0"/>
                <a:cs typeface="Arial" pitchFamily="34" charset="0"/>
              </a:rPr>
              <a:t>established through policies and procedures that help ensure that management’s directives to mitigate risks to the achievement of objectives are carried out.</a:t>
            </a:r>
          </a:p>
        </p:txBody>
      </p:sp>
      <p:pic>
        <p:nvPicPr>
          <p:cNvPr id="13314" name="Picture 2" descr="http://www.innerexpansionblog.com/wp-content/uploads/2016/03/action-1.jpg"/>
          <p:cNvPicPr>
            <a:picLocks noChangeAspect="1" noChangeArrowheads="1"/>
          </p:cNvPicPr>
          <p:nvPr/>
        </p:nvPicPr>
        <p:blipFill>
          <a:blip r:embed="rId5"/>
          <a:srcRect/>
          <a:stretch>
            <a:fillRect/>
          </a:stretch>
        </p:blipFill>
        <p:spPr bwMode="auto">
          <a:xfrm>
            <a:off x="2551611" y="3233471"/>
            <a:ext cx="3849189" cy="1683298"/>
          </a:xfrm>
          <a:prstGeom prst="rect">
            <a:avLst/>
          </a:prstGeom>
          <a:noFill/>
        </p:spPr>
      </p:pic>
    </p:spTree>
    <p:extLst>
      <p:ext uri="{BB962C8B-B14F-4D97-AF65-F5344CB8AC3E}">
        <p14:creationId xmlns:p14="http://schemas.microsoft.com/office/powerpoint/2010/main" val="266148236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unywallpaper-ppt-light.jpg"/>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7736" y="1"/>
            <a:ext cx="9144000" cy="5143500"/>
          </a:xfrm>
          <a:prstGeom prst="rect">
            <a:avLst/>
          </a:prstGeom>
        </p:spPr>
      </p:pic>
      <p:pic>
        <p:nvPicPr>
          <p:cNvPr id="7" name="Picture 6" descr="watermark__BLUE_logo.png"/>
          <p:cNvPicPr>
            <a:picLocks noChangeAspect="1"/>
          </p:cNvPicPr>
          <p:nvPr/>
        </p:nvPicPr>
        <p:blipFill>
          <a:blip r:embed="rId4" cstate="screen">
            <a:duotone>
              <a:schemeClr val="bg2">
                <a:shade val="45000"/>
                <a:satMod val="135000"/>
              </a:schemeClr>
              <a:prstClr val="white"/>
            </a:duotone>
            <a:lum bright="100000"/>
            <a:extLst>
              <a:ext uri="{28A0092B-C50C-407E-A947-70E740481C1C}">
                <a14:useLocalDpi xmlns:a14="http://schemas.microsoft.com/office/drawing/2010/main"/>
              </a:ext>
            </a:extLst>
          </a:blip>
          <a:srcRect l="-11619"/>
          <a:stretch>
            <a:fillRect/>
          </a:stretch>
        </p:blipFill>
        <p:spPr bwMode="auto">
          <a:xfrm>
            <a:off x="7679281" y="4329114"/>
            <a:ext cx="1219200" cy="814387"/>
          </a:xfrm>
          <a:prstGeom prst="rect">
            <a:avLst/>
          </a:prstGeom>
          <a:noFill/>
          <a:ln w="9525">
            <a:noFill/>
            <a:miter lim="800000"/>
            <a:headEnd/>
            <a:tailEnd/>
          </a:ln>
        </p:spPr>
      </p:pic>
      <p:sp>
        <p:nvSpPr>
          <p:cNvPr id="15" name="TextBox 14"/>
          <p:cNvSpPr txBox="1"/>
          <p:nvPr/>
        </p:nvSpPr>
        <p:spPr>
          <a:xfrm>
            <a:off x="-1871133" y="1069310"/>
            <a:ext cx="1803397" cy="830997"/>
          </a:xfrm>
          <a:prstGeom prst="rect">
            <a:avLst/>
          </a:prstGeom>
          <a:noFill/>
        </p:spPr>
        <p:txBody>
          <a:bodyPr wrap="square" rtlCol="0">
            <a:spAutoFit/>
          </a:bodyPr>
          <a:lstStyle/>
          <a:p>
            <a:r>
              <a:rPr lang="en-US" sz="1200" dirty="0">
                <a:solidFill>
                  <a:srgbClr val="FFFFFF"/>
                </a:solidFill>
                <a:latin typeface="Arial"/>
                <a:cs typeface="Arial"/>
              </a:rPr>
              <a:t>Always keep about this distance between text and the edge of slides and other content.</a:t>
            </a:r>
          </a:p>
        </p:txBody>
      </p:sp>
      <p:sp>
        <p:nvSpPr>
          <p:cNvPr id="6" name="Rectangle 5"/>
          <p:cNvSpPr/>
          <p:nvPr/>
        </p:nvSpPr>
        <p:spPr>
          <a:xfrm>
            <a:off x="1324281" y="235341"/>
            <a:ext cx="6495438" cy="615553"/>
          </a:xfrm>
          <a:prstGeom prst="rect">
            <a:avLst/>
          </a:prstGeom>
        </p:spPr>
        <p:txBody>
          <a:bodyPr wrap="square">
            <a:spAutoFit/>
          </a:bodyPr>
          <a:lstStyle/>
          <a:p>
            <a:pPr algn="ctr"/>
            <a:r>
              <a:rPr lang="en-US" sz="3400" b="1" dirty="0">
                <a:solidFill>
                  <a:schemeClr val="tx2"/>
                </a:solidFill>
                <a:latin typeface="Arial" pitchFamily="34" charset="0"/>
                <a:cs typeface="Arial" pitchFamily="34" charset="0"/>
              </a:rPr>
              <a:t>Control Activities</a:t>
            </a:r>
          </a:p>
        </p:txBody>
      </p:sp>
      <p:sp>
        <p:nvSpPr>
          <p:cNvPr id="8" name="Rectangle 7"/>
          <p:cNvSpPr/>
          <p:nvPr/>
        </p:nvSpPr>
        <p:spPr>
          <a:xfrm>
            <a:off x="642174" y="1003588"/>
            <a:ext cx="7971334" cy="1285033"/>
          </a:xfrm>
          <a:prstGeom prst="rect">
            <a:avLst/>
          </a:prstGeom>
          <a:solidFill>
            <a:schemeClr val="accent2"/>
          </a:soli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lvl="0"/>
            <a:endParaRPr lang="en-US" sz="1200" b="1" u="sng" dirty="0">
              <a:solidFill>
                <a:prstClr val="black"/>
              </a:solidFill>
              <a:latin typeface="Arial" pitchFamily="34" charset="0"/>
              <a:cs typeface="Arial" pitchFamily="34" charset="0"/>
            </a:endParaRPr>
          </a:p>
        </p:txBody>
      </p:sp>
      <p:sp>
        <p:nvSpPr>
          <p:cNvPr id="10" name="TextBox 9"/>
          <p:cNvSpPr txBox="1"/>
          <p:nvPr/>
        </p:nvSpPr>
        <p:spPr>
          <a:xfrm>
            <a:off x="725936" y="1047208"/>
            <a:ext cx="3652059" cy="1015663"/>
          </a:xfrm>
          <a:prstGeom prst="rect">
            <a:avLst/>
          </a:prstGeom>
          <a:noFill/>
        </p:spPr>
        <p:txBody>
          <a:bodyPr wrap="square" rtlCol="0">
            <a:spAutoFit/>
          </a:bodyPr>
          <a:lstStyle/>
          <a:p>
            <a:pPr lvl="0"/>
            <a:endParaRPr lang="en-US" sz="1600" b="1" u="sng" dirty="0">
              <a:solidFill>
                <a:prstClr val="black"/>
              </a:solidFill>
              <a:latin typeface="Arial" pitchFamily="34" charset="0"/>
              <a:cs typeface="Arial" pitchFamily="34" charset="0"/>
            </a:endParaRPr>
          </a:p>
          <a:p>
            <a:pPr lvl="0"/>
            <a:r>
              <a:rPr lang="en-US" sz="1600" b="1" u="sng" dirty="0">
                <a:solidFill>
                  <a:prstClr val="black"/>
                </a:solidFill>
                <a:latin typeface="Arial" pitchFamily="34" charset="0"/>
                <a:cs typeface="Arial" pitchFamily="34" charset="0"/>
              </a:rPr>
              <a:t>Preventive Controls</a:t>
            </a:r>
          </a:p>
          <a:p>
            <a:pPr lvl="0"/>
            <a:r>
              <a:rPr lang="en-US" sz="1400" dirty="0">
                <a:solidFill>
                  <a:prstClr val="black"/>
                </a:solidFill>
                <a:latin typeface="Arial" pitchFamily="34" charset="0"/>
                <a:cs typeface="Arial" pitchFamily="34" charset="0"/>
              </a:rPr>
              <a:t>Deters the occurrence of an undesirable event</a:t>
            </a:r>
          </a:p>
        </p:txBody>
      </p:sp>
      <p:pic>
        <p:nvPicPr>
          <p:cNvPr id="11" name="Picture 2" descr="C:\Users\mullinch\AppData\Local\Microsoft\Windows\Temporary Internet Files\Content.IE5\68HRZKUH\MC900349177[1].wmf"/>
          <p:cNvPicPr>
            <a:picLocks noChangeAspect="1" noChangeArrowheads="1"/>
          </p:cNvPicPr>
          <p:nvPr/>
        </p:nvPicPr>
        <p:blipFill>
          <a:blip r:embed="rId5"/>
          <a:srcRect/>
          <a:stretch>
            <a:fillRect/>
          </a:stretch>
        </p:blipFill>
        <p:spPr bwMode="auto">
          <a:xfrm>
            <a:off x="4870774" y="1179645"/>
            <a:ext cx="950673" cy="1004503"/>
          </a:xfrm>
          <a:prstGeom prst="rect">
            <a:avLst/>
          </a:prstGeom>
          <a:noFill/>
        </p:spPr>
      </p:pic>
      <p:pic>
        <p:nvPicPr>
          <p:cNvPr id="12" name="Picture 3" descr="C:\Users\mullinch\AppData\Local\Microsoft\Windows\Temporary Internet Files\Content.IE5\K0O7W0UI\MC900382591[1].jpg"/>
          <p:cNvPicPr>
            <a:picLocks noChangeAspect="1" noChangeArrowheads="1"/>
          </p:cNvPicPr>
          <p:nvPr/>
        </p:nvPicPr>
        <p:blipFill>
          <a:blip r:embed="rId6"/>
          <a:srcRect/>
          <a:stretch>
            <a:fillRect/>
          </a:stretch>
        </p:blipFill>
        <p:spPr bwMode="auto">
          <a:xfrm>
            <a:off x="6027343" y="1179646"/>
            <a:ext cx="1004503" cy="1004503"/>
          </a:xfrm>
          <a:prstGeom prst="rect">
            <a:avLst/>
          </a:prstGeom>
          <a:noFill/>
        </p:spPr>
      </p:pic>
      <p:pic>
        <p:nvPicPr>
          <p:cNvPr id="13" name="Picture 4" descr="C:\Users\mullinch\AppData\Local\Microsoft\Windows\Temporary Internet Files\Content.IE5\68HRZKUH\MC900340286[1].wmf"/>
          <p:cNvPicPr>
            <a:picLocks noChangeAspect="1" noChangeArrowheads="1"/>
          </p:cNvPicPr>
          <p:nvPr/>
        </p:nvPicPr>
        <p:blipFill>
          <a:blip r:embed="rId7"/>
          <a:srcRect/>
          <a:stretch>
            <a:fillRect/>
          </a:stretch>
        </p:blipFill>
        <p:spPr bwMode="auto">
          <a:xfrm>
            <a:off x="7256814" y="1179646"/>
            <a:ext cx="944864" cy="1004503"/>
          </a:xfrm>
          <a:prstGeom prst="rect">
            <a:avLst/>
          </a:prstGeom>
          <a:noFill/>
        </p:spPr>
      </p:pic>
      <p:sp>
        <p:nvSpPr>
          <p:cNvPr id="14" name="Rectangle 13"/>
          <p:cNvSpPr/>
          <p:nvPr/>
        </p:nvSpPr>
        <p:spPr>
          <a:xfrm>
            <a:off x="642174" y="2685449"/>
            <a:ext cx="7971334" cy="1319454"/>
          </a:xfrm>
          <a:prstGeom prst="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lvl="0"/>
            <a:r>
              <a:rPr lang="en-US" sz="1600" b="1" u="sng" dirty="0">
                <a:solidFill>
                  <a:prstClr val="black"/>
                </a:solidFill>
                <a:latin typeface="Arial" pitchFamily="34" charset="0"/>
                <a:cs typeface="Arial" pitchFamily="34" charset="0"/>
              </a:rPr>
              <a:t>Detective Controls</a:t>
            </a:r>
          </a:p>
          <a:p>
            <a:pPr lvl="0"/>
            <a:r>
              <a:rPr lang="en-US" sz="1400" dirty="0">
                <a:solidFill>
                  <a:prstClr val="black"/>
                </a:solidFill>
                <a:latin typeface="Arial" pitchFamily="34" charset="0"/>
                <a:cs typeface="Arial" pitchFamily="34" charset="0"/>
              </a:rPr>
              <a:t>Identifies undesirable events after they occur</a:t>
            </a:r>
          </a:p>
          <a:p>
            <a:pPr lvl="0"/>
            <a:endParaRPr lang="en-US" sz="1300" dirty="0">
              <a:solidFill>
                <a:prstClr val="black"/>
              </a:solidFill>
              <a:latin typeface="Arial" pitchFamily="34" charset="0"/>
              <a:cs typeface="Arial" pitchFamily="34" charset="0"/>
            </a:endParaRPr>
          </a:p>
        </p:txBody>
      </p:sp>
      <p:pic>
        <p:nvPicPr>
          <p:cNvPr id="17" name="Picture 6" descr="C:\Users\mullinch\AppData\Local\Microsoft\Windows\Temporary Internet Files\Content.IE5\W2P3ZL2N\MC900300890[1].wmf"/>
          <p:cNvPicPr>
            <a:picLocks noChangeAspect="1" noChangeArrowheads="1"/>
          </p:cNvPicPr>
          <p:nvPr/>
        </p:nvPicPr>
        <p:blipFill>
          <a:blip r:embed="rId8"/>
          <a:srcRect/>
          <a:stretch>
            <a:fillRect/>
          </a:stretch>
        </p:blipFill>
        <p:spPr bwMode="auto">
          <a:xfrm>
            <a:off x="4870774" y="2819983"/>
            <a:ext cx="1047746" cy="1037240"/>
          </a:xfrm>
          <a:prstGeom prst="rect">
            <a:avLst/>
          </a:prstGeom>
          <a:noFill/>
        </p:spPr>
      </p:pic>
      <p:pic>
        <p:nvPicPr>
          <p:cNvPr id="19" name="Picture 7" descr="C:\Users\mullinch\AppData\Local\Microsoft\Windows\Temporary Internet Files\Content.IE5\S7687CZ2\MC900297819[1].wmf"/>
          <p:cNvPicPr>
            <a:picLocks noChangeAspect="1" noChangeArrowheads="1"/>
          </p:cNvPicPr>
          <p:nvPr/>
        </p:nvPicPr>
        <p:blipFill>
          <a:blip r:embed="rId9"/>
          <a:srcRect/>
          <a:stretch>
            <a:fillRect/>
          </a:stretch>
        </p:blipFill>
        <p:spPr bwMode="auto">
          <a:xfrm>
            <a:off x="6078809" y="2819983"/>
            <a:ext cx="932967" cy="1037240"/>
          </a:xfrm>
          <a:prstGeom prst="rect">
            <a:avLst/>
          </a:prstGeom>
          <a:noFill/>
        </p:spPr>
      </p:pic>
      <p:pic>
        <p:nvPicPr>
          <p:cNvPr id="20" name="Picture 8" descr="C:\Users\mullinch\AppData\Local\Microsoft\Windows\Temporary Internet Files\Content.IE5\DE4CGPLA\MC900440619[1].wmf"/>
          <p:cNvPicPr>
            <a:picLocks noChangeAspect="1" noChangeArrowheads="1"/>
          </p:cNvPicPr>
          <p:nvPr/>
        </p:nvPicPr>
        <p:blipFill>
          <a:blip r:embed="rId10"/>
          <a:srcRect/>
          <a:stretch>
            <a:fillRect/>
          </a:stretch>
        </p:blipFill>
        <p:spPr bwMode="auto">
          <a:xfrm>
            <a:off x="7256814" y="2819982"/>
            <a:ext cx="815336" cy="1037241"/>
          </a:xfrm>
          <a:prstGeom prst="rect">
            <a:avLst/>
          </a:prstGeom>
          <a:noFill/>
        </p:spPr>
      </p:pic>
      <p:sp>
        <p:nvSpPr>
          <p:cNvPr id="25" name="TextBox 24"/>
          <p:cNvSpPr txBox="1"/>
          <p:nvPr/>
        </p:nvSpPr>
        <p:spPr>
          <a:xfrm>
            <a:off x="1402569" y="1946785"/>
            <a:ext cx="2995965" cy="292388"/>
          </a:xfrm>
          <a:prstGeom prst="rect">
            <a:avLst/>
          </a:prstGeom>
          <a:noFill/>
        </p:spPr>
        <p:txBody>
          <a:bodyPr wrap="square" rtlCol="0">
            <a:spAutoFit/>
          </a:bodyPr>
          <a:lstStyle/>
          <a:p>
            <a:pPr lvl="0"/>
            <a:endParaRPr lang="en-US" sz="13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516831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unywallpaper-ppt-light.jpg"/>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430"/>
            <a:ext cx="9144000" cy="5143500"/>
          </a:xfrm>
          <a:prstGeom prst="rect">
            <a:avLst/>
          </a:prstGeom>
        </p:spPr>
      </p:pic>
      <p:pic>
        <p:nvPicPr>
          <p:cNvPr id="7" name="Picture 6" descr="watermark__BLUE_logo.png"/>
          <p:cNvPicPr>
            <a:picLocks noChangeAspect="1"/>
          </p:cNvPicPr>
          <p:nvPr/>
        </p:nvPicPr>
        <p:blipFill>
          <a:blip r:embed="rId4" cstate="screen">
            <a:duotone>
              <a:schemeClr val="bg2">
                <a:shade val="45000"/>
                <a:satMod val="135000"/>
              </a:schemeClr>
              <a:prstClr val="white"/>
            </a:duotone>
            <a:lum bright="100000"/>
            <a:extLst>
              <a:ext uri="{28A0092B-C50C-407E-A947-70E740481C1C}">
                <a14:useLocalDpi xmlns:a14="http://schemas.microsoft.com/office/drawing/2010/main"/>
              </a:ext>
            </a:extLst>
          </a:blip>
          <a:srcRect l="-11619"/>
          <a:stretch>
            <a:fillRect/>
          </a:stretch>
        </p:blipFill>
        <p:spPr bwMode="auto">
          <a:xfrm>
            <a:off x="7679281" y="4329114"/>
            <a:ext cx="1219200" cy="814387"/>
          </a:xfrm>
          <a:prstGeom prst="rect">
            <a:avLst/>
          </a:prstGeom>
          <a:noFill/>
          <a:ln w="9525">
            <a:noFill/>
            <a:miter lim="800000"/>
            <a:headEnd/>
            <a:tailEnd/>
          </a:ln>
        </p:spPr>
      </p:pic>
      <p:sp>
        <p:nvSpPr>
          <p:cNvPr id="15" name="TextBox 14"/>
          <p:cNvSpPr txBox="1"/>
          <p:nvPr/>
        </p:nvSpPr>
        <p:spPr>
          <a:xfrm>
            <a:off x="-1871133" y="1069310"/>
            <a:ext cx="1803397" cy="830997"/>
          </a:xfrm>
          <a:prstGeom prst="rect">
            <a:avLst/>
          </a:prstGeom>
          <a:noFill/>
        </p:spPr>
        <p:txBody>
          <a:bodyPr wrap="square" rtlCol="0">
            <a:spAutoFit/>
          </a:bodyPr>
          <a:lstStyle/>
          <a:p>
            <a:r>
              <a:rPr lang="en-US" sz="1200" dirty="0">
                <a:solidFill>
                  <a:srgbClr val="FFFFFF"/>
                </a:solidFill>
                <a:latin typeface="Arial"/>
                <a:cs typeface="Arial"/>
              </a:rPr>
              <a:t>Always keep about this distance between text and the edge of slides and other content.</a:t>
            </a:r>
          </a:p>
        </p:txBody>
      </p:sp>
      <p:sp>
        <p:nvSpPr>
          <p:cNvPr id="6" name="Rectangle 5"/>
          <p:cNvSpPr/>
          <p:nvPr/>
        </p:nvSpPr>
        <p:spPr>
          <a:xfrm>
            <a:off x="1324281" y="235341"/>
            <a:ext cx="6495438" cy="615553"/>
          </a:xfrm>
          <a:prstGeom prst="rect">
            <a:avLst/>
          </a:prstGeom>
        </p:spPr>
        <p:txBody>
          <a:bodyPr wrap="square">
            <a:spAutoFit/>
          </a:bodyPr>
          <a:lstStyle/>
          <a:p>
            <a:pPr algn="ctr"/>
            <a:r>
              <a:rPr lang="en-US" sz="3400" b="1" dirty="0">
                <a:solidFill>
                  <a:schemeClr val="tx2"/>
                </a:solidFill>
                <a:latin typeface="Arial" pitchFamily="34" charset="0"/>
                <a:cs typeface="Arial" pitchFamily="34" charset="0"/>
              </a:rPr>
              <a:t>Control Activities</a:t>
            </a:r>
          </a:p>
        </p:txBody>
      </p:sp>
      <p:sp>
        <p:nvSpPr>
          <p:cNvPr id="8" name="Rectangle 7"/>
          <p:cNvSpPr/>
          <p:nvPr/>
        </p:nvSpPr>
        <p:spPr>
          <a:xfrm>
            <a:off x="642174" y="1003588"/>
            <a:ext cx="7971334" cy="1285033"/>
          </a:xfrm>
          <a:prstGeom prst="rect">
            <a:avLst/>
          </a:prstGeom>
          <a:solidFill>
            <a:schemeClr val="accent2"/>
          </a:soli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lvl="0"/>
            <a:endParaRPr lang="en-US" sz="1200" b="1" u="sng" dirty="0">
              <a:solidFill>
                <a:prstClr val="black"/>
              </a:solidFill>
              <a:latin typeface="Arial" pitchFamily="34" charset="0"/>
              <a:cs typeface="Arial" pitchFamily="34" charset="0"/>
            </a:endParaRPr>
          </a:p>
        </p:txBody>
      </p:sp>
      <p:sp>
        <p:nvSpPr>
          <p:cNvPr id="10" name="TextBox 9"/>
          <p:cNvSpPr txBox="1"/>
          <p:nvPr/>
        </p:nvSpPr>
        <p:spPr>
          <a:xfrm>
            <a:off x="725936" y="1047208"/>
            <a:ext cx="3652059" cy="1015663"/>
          </a:xfrm>
          <a:prstGeom prst="rect">
            <a:avLst/>
          </a:prstGeom>
          <a:noFill/>
        </p:spPr>
        <p:txBody>
          <a:bodyPr wrap="square" rtlCol="0">
            <a:spAutoFit/>
          </a:bodyPr>
          <a:lstStyle/>
          <a:p>
            <a:pPr lvl="0"/>
            <a:endParaRPr lang="en-US" sz="1600" b="1" u="sng" dirty="0">
              <a:solidFill>
                <a:prstClr val="black"/>
              </a:solidFill>
              <a:latin typeface="Arial" pitchFamily="34" charset="0"/>
              <a:cs typeface="Arial" pitchFamily="34" charset="0"/>
            </a:endParaRPr>
          </a:p>
          <a:p>
            <a:pPr lvl="0"/>
            <a:r>
              <a:rPr lang="en-US" sz="1600" b="1" u="sng" dirty="0">
                <a:solidFill>
                  <a:prstClr val="black"/>
                </a:solidFill>
                <a:latin typeface="Arial" pitchFamily="34" charset="0"/>
                <a:cs typeface="Arial" pitchFamily="34" charset="0"/>
              </a:rPr>
              <a:t>Manual Controls</a:t>
            </a:r>
          </a:p>
          <a:p>
            <a:pPr lvl="0"/>
            <a:r>
              <a:rPr lang="en-US" sz="1400" dirty="0">
                <a:solidFill>
                  <a:prstClr val="black"/>
                </a:solidFill>
                <a:latin typeface="Arial" pitchFamily="34" charset="0"/>
                <a:cs typeface="Arial" pitchFamily="34" charset="0"/>
              </a:rPr>
              <a:t>Requires some action from an individual person</a:t>
            </a:r>
          </a:p>
        </p:txBody>
      </p:sp>
      <p:sp>
        <p:nvSpPr>
          <p:cNvPr id="14" name="Rectangle 13"/>
          <p:cNvSpPr/>
          <p:nvPr/>
        </p:nvSpPr>
        <p:spPr>
          <a:xfrm>
            <a:off x="642174" y="2685449"/>
            <a:ext cx="7971334" cy="1319454"/>
          </a:xfrm>
          <a:prstGeom prst="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lvl="0"/>
            <a:r>
              <a:rPr lang="en-US" sz="1600" b="1" u="sng" dirty="0">
                <a:solidFill>
                  <a:prstClr val="black"/>
                </a:solidFill>
                <a:latin typeface="Arial" pitchFamily="34" charset="0"/>
                <a:cs typeface="Arial" pitchFamily="34" charset="0"/>
              </a:rPr>
              <a:t>Automated Controls</a:t>
            </a:r>
          </a:p>
          <a:p>
            <a:pPr lvl="0"/>
            <a:r>
              <a:rPr lang="en-US" sz="1400" dirty="0">
                <a:solidFill>
                  <a:prstClr val="black"/>
                </a:solidFill>
                <a:latin typeface="Arial" pitchFamily="34" charset="0"/>
                <a:cs typeface="Arial" pitchFamily="34" charset="0"/>
              </a:rPr>
              <a:t>Leverages technology to enforce internal </a:t>
            </a:r>
          </a:p>
          <a:p>
            <a:pPr lvl="0"/>
            <a:r>
              <a:rPr lang="en-US" sz="1400" dirty="0">
                <a:solidFill>
                  <a:prstClr val="black"/>
                </a:solidFill>
                <a:latin typeface="Arial" pitchFamily="34" charset="0"/>
                <a:cs typeface="Arial" pitchFamily="34" charset="0"/>
              </a:rPr>
              <a:t>controls with minimal manual intervention</a:t>
            </a:r>
          </a:p>
          <a:p>
            <a:pPr lvl="0"/>
            <a:endParaRPr lang="en-US" sz="1300" dirty="0">
              <a:solidFill>
                <a:prstClr val="black"/>
              </a:solidFill>
              <a:latin typeface="Arial" pitchFamily="34" charset="0"/>
              <a:cs typeface="Arial" pitchFamily="34" charset="0"/>
            </a:endParaRPr>
          </a:p>
        </p:txBody>
      </p:sp>
      <p:sp>
        <p:nvSpPr>
          <p:cNvPr id="25" name="TextBox 24"/>
          <p:cNvSpPr txBox="1"/>
          <p:nvPr/>
        </p:nvSpPr>
        <p:spPr>
          <a:xfrm>
            <a:off x="1402569" y="1946785"/>
            <a:ext cx="2995965" cy="292388"/>
          </a:xfrm>
          <a:prstGeom prst="rect">
            <a:avLst/>
          </a:prstGeom>
          <a:noFill/>
        </p:spPr>
        <p:txBody>
          <a:bodyPr wrap="square" rtlCol="0">
            <a:spAutoFit/>
          </a:bodyPr>
          <a:lstStyle/>
          <a:p>
            <a:pPr lvl="0"/>
            <a:endParaRPr lang="en-US" sz="1300" dirty="0">
              <a:solidFill>
                <a:prstClr val="black"/>
              </a:solidFill>
              <a:latin typeface="Arial" pitchFamily="34" charset="0"/>
              <a:cs typeface="Arial" pitchFamily="34" charset="0"/>
            </a:endParaRPr>
          </a:p>
        </p:txBody>
      </p:sp>
      <p:pic>
        <p:nvPicPr>
          <p:cNvPr id="21" name="Picture 5" descr="C:\Users\mullinch\AppData\Local\Microsoft\Windows\Temporary Internet Files\Content.IE5\68HRZKUH\MC900056433[1].wmf"/>
          <p:cNvPicPr>
            <a:picLocks noChangeAspect="1" noChangeArrowheads="1"/>
          </p:cNvPicPr>
          <p:nvPr/>
        </p:nvPicPr>
        <p:blipFill>
          <a:blip r:embed="rId5"/>
          <a:srcRect/>
          <a:stretch>
            <a:fillRect/>
          </a:stretch>
        </p:blipFill>
        <p:spPr bwMode="auto">
          <a:xfrm>
            <a:off x="5027328" y="1216533"/>
            <a:ext cx="840397" cy="1033628"/>
          </a:xfrm>
          <a:prstGeom prst="rect">
            <a:avLst/>
          </a:prstGeom>
          <a:noFill/>
        </p:spPr>
      </p:pic>
      <p:pic>
        <p:nvPicPr>
          <p:cNvPr id="22" name="Picture 6" descr="C:\Users\mullinch\AppData\Local\Microsoft\Windows\Temporary Internet Files\Content.IE5\W2P3ZL2N\MC900234134[1].wmf"/>
          <p:cNvPicPr>
            <a:picLocks noChangeAspect="1" noChangeArrowheads="1"/>
          </p:cNvPicPr>
          <p:nvPr/>
        </p:nvPicPr>
        <p:blipFill>
          <a:blip r:embed="rId6"/>
          <a:srcRect/>
          <a:stretch>
            <a:fillRect/>
          </a:stretch>
        </p:blipFill>
        <p:spPr bwMode="auto">
          <a:xfrm>
            <a:off x="6066422" y="1216533"/>
            <a:ext cx="762958" cy="1053106"/>
          </a:xfrm>
          <a:prstGeom prst="rect">
            <a:avLst/>
          </a:prstGeom>
          <a:noFill/>
        </p:spPr>
      </p:pic>
      <p:pic>
        <p:nvPicPr>
          <p:cNvPr id="23" name="Picture 7" descr="C:\Users\mullinch\AppData\Local\Microsoft\Windows\Temporary Internet Files\Content.IE5\68HRZKUH\MC900059167[1].wmf"/>
          <p:cNvPicPr>
            <a:picLocks noChangeAspect="1" noChangeArrowheads="1"/>
          </p:cNvPicPr>
          <p:nvPr/>
        </p:nvPicPr>
        <p:blipFill>
          <a:blip r:embed="rId7"/>
          <a:srcRect/>
          <a:stretch>
            <a:fillRect/>
          </a:stretch>
        </p:blipFill>
        <p:spPr bwMode="auto">
          <a:xfrm>
            <a:off x="7064585" y="1216532"/>
            <a:ext cx="791956" cy="998217"/>
          </a:xfrm>
          <a:prstGeom prst="rect">
            <a:avLst/>
          </a:prstGeom>
          <a:noFill/>
        </p:spPr>
      </p:pic>
      <p:pic>
        <p:nvPicPr>
          <p:cNvPr id="24" name="Picture 4" descr="C:\Users\mullinch\AppData\Local\Microsoft\Windows\Temporary Internet Files\Content.IE5\S7687CZ2\MC910216964[1].png"/>
          <p:cNvPicPr>
            <a:picLocks noChangeAspect="1" noChangeArrowheads="1"/>
          </p:cNvPicPr>
          <p:nvPr/>
        </p:nvPicPr>
        <p:blipFill>
          <a:blip r:embed="rId8"/>
          <a:srcRect/>
          <a:stretch>
            <a:fillRect/>
          </a:stretch>
        </p:blipFill>
        <p:spPr bwMode="auto">
          <a:xfrm>
            <a:off x="5027327" y="2804161"/>
            <a:ext cx="840397" cy="1088570"/>
          </a:xfrm>
          <a:prstGeom prst="rect">
            <a:avLst/>
          </a:prstGeom>
          <a:noFill/>
        </p:spPr>
      </p:pic>
      <p:pic>
        <p:nvPicPr>
          <p:cNvPr id="26" name="Picture 2" descr="C:\Program Files (x86)\Microsoft Office\MEDIA\CAGCAT10\j0300520.gif"/>
          <p:cNvPicPr>
            <a:picLocks noChangeAspect="1" noChangeArrowheads="1" noCrop="1"/>
          </p:cNvPicPr>
          <p:nvPr/>
        </p:nvPicPr>
        <p:blipFill>
          <a:blip r:embed="rId9"/>
          <a:srcRect/>
          <a:stretch>
            <a:fillRect/>
          </a:stretch>
        </p:blipFill>
        <p:spPr bwMode="auto">
          <a:xfrm>
            <a:off x="6019800" y="2804161"/>
            <a:ext cx="857686" cy="1088570"/>
          </a:xfrm>
          <a:prstGeom prst="rect">
            <a:avLst/>
          </a:prstGeom>
          <a:noFill/>
        </p:spPr>
      </p:pic>
      <p:pic>
        <p:nvPicPr>
          <p:cNvPr id="27" name="Picture 3" descr="C:\Users\mullinch\AppData\Local\Microsoft\Windows\Temporary Internet Files\Content.IE5\W2P3ZL2N\MC900432596[1].png"/>
          <p:cNvPicPr>
            <a:picLocks noChangeAspect="1" noChangeArrowheads="1"/>
          </p:cNvPicPr>
          <p:nvPr/>
        </p:nvPicPr>
        <p:blipFill>
          <a:blip r:embed="rId10"/>
          <a:srcRect/>
          <a:stretch>
            <a:fillRect/>
          </a:stretch>
        </p:blipFill>
        <p:spPr bwMode="auto">
          <a:xfrm>
            <a:off x="7064585" y="2804161"/>
            <a:ext cx="1044491" cy="1088570"/>
          </a:xfrm>
          <a:prstGeom prst="rect">
            <a:avLst/>
          </a:prstGeom>
          <a:noFill/>
        </p:spPr>
      </p:pic>
    </p:spTree>
    <p:extLst>
      <p:ext uri="{BB962C8B-B14F-4D97-AF65-F5344CB8AC3E}">
        <p14:creationId xmlns:p14="http://schemas.microsoft.com/office/powerpoint/2010/main" val="3516831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unywallpaper-ppt-light.jpg"/>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0"/>
            <a:ext cx="9144000" cy="5143500"/>
          </a:xfrm>
          <a:prstGeom prst="rect">
            <a:avLst/>
          </a:prstGeom>
        </p:spPr>
      </p:pic>
      <p:pic>
        <p:nvPicPr>
          <p:cNvPr id="7" name="Picture 6" descr="watermark__BLUE_logo.png"/>
          <p:cNvPicPr>
            <a:picLocks noChangeAspect="1"/>
          </p:cNvPicPr>
          <p:nvPr/>
        </p:nvPicPr>
        <p:blipFill>
          <a:blip r:embed="rId4" cstate="screen">
            <a:duotone>
              <a:schemeClr val="bg2">
                <a:shade val="45000"/>
                <a:satMod val="135000"/>
              </a:schemeClr>
              <a:prstClr val="white"/>
            </a:duotone>
            <a:lum bright="100000"/>
            <a:extLst>
              <a:ext uri="{28A0092B-C50C-407E-A947-70E740481C1C}">
                <a14:useLocalDpi xmlns:a14="http://schemas.microsoft.com/office/drawing/2010/main"/>
              </a:ext>
            </a:extLst>
          </a:blip>
          <a:srcRect l="-11619"/>
          <a:stretch>
            <a:fillRect/>
          </a:stretch>
        </p:blipFill>
        <p:spPr bwMode="auto">
          <a:xfrm>
            <a:off x="7679281" y="4329114"/>
            <a:ext cx="1219200" cy="814387"/>
          </a:xfrm>
          <a:prstGeom prst="rect">
            <a:avLst/>
          </a:prstGeom>
          <a:noFill/>
          <a:ln w="9525">
            <a:noFill/>
            <a:miter lim="800000"/>
            <a:headEnd/>
            <a:tailEnd/>
          </a:ln>
        </p:spPr>
      </p:pic>
      <p:sp>
        <p:nvSpPr>
          <p:cNvPr id="15" name="TextBox 14"/>
          <p:cNvSpPr txBox="1"/>
          <p:nvPr/>
        </p:nvSpPr>
        <p:spPr>
          <a:xfrm>
            <a:off x="-1871133" y="1069310"/>
            <a:ext cx="1803397" cy="830997"/>
          </a:xfrm>
          <a:prstGeom prst="rect">
            <a:avLst/>
          </a:prstGeom>
          <a:noFill/>
        </p:spPr>
        <p:txBody>
          <a:bodyPr wrap="square" rtlCol="0">
            <a:spAutoFit/>
          </a:bodyPr>
          <a:lstStyle/>
          <a:p>
            <a:r>
              <a:rPr lang="en-US" sz="1200" dirty="0">
                <a:solidFill>
                  <a:srgbClr val="FFFFFF"/>
                </a:solidFill>
                <a:latin typeface="Arial"/>
                <a:cs typeface="Arial"/>
              </a:rPr>
              <a:t>Always keep about this distance between text and the edge of slides and other content.</a:t>
            </a:r>
          </a:p>
        </p:txBody>
      </p:sp>
      <p:sp>
        <p:nvSpPr>
          <p:cNvPr id="21" name="Rectangle 20"/>
          <p:cNvSpPr/>
          <p:nvPr/>
        </p:nvSpPr>
        <p:spPr>
          <a:xfrm>
            <a:off x="1021773" y="398473"/>
            <a:ext cx="6495438" cy="615553"/>
          </a:xfrm>
          <a:prstGeom prst="rect">
            <a:avLst/>
          </a:prstGeom>
        </p:spPr>
        <p:txBody>
          <a:bodyPr wrap="square">
            <a:spAutoFit/>
          </a:bodyPr>
          <a:lstStyle/>
          <a:p>
            <a:pPr algn="ctr"/>
            <a:r>
              <a:rPr lang="en-US" sz="3400" b="1" dirty="0">
                <a:solidFill>
                  <a:schemeClr val="tx2"/>
                </a:solidFill>
                <a:latin typeface="Arial" pitchFamily="34" charset="0"/>
                <a:cs typeface="Arial" pitchFamily="34" charset="0"/>
              </a:rPr>
              <a:t>   Control Activities</a:t>
            </a:r>
          </a:p>
        </p:txBody>
      </p:sp>
      <p:sp>
        <p:nvSpPr>
          <p:cNvPr id="2" name="Isosceles Triangle 1"/>
          <p:cNvSpPr/>
          <p:nvPr/>
        </p:nvSpPr>
        <p:spPr>
          <a:xfrm>
            <a:off x="784513" y="1014026"/>
            <a:ext cx="1778924" cy="1338349"/>
          </a:xfrm>
          <a:prstGeom prst="triangl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8" name="Isosceles Triangle 7"/>
          <p:cNvSpPr/>
          <p:nvPr/>
        </p:nvSpPr>
        <p:spPr>
          <a:xfrm>
            <a:off x="515536" y="3655268"/>
            <a:ext cx="1778924" cy="1338349"/>
          </a:xfrm>
          <a:prstGeom prst="triangl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0" name="Isosceles Triangle 9"/>
          <p:cNvSpPr/>
          <p:nvPr/>
        </p:nvSpPr>
        <p:spPr>
          <a:xfrm>
            <a:off x="2067164" y="2409588"/>
            <a:ext cx="1778924" cy="1338349"/>
          </a:xfrm>
          <a:prstGeom prst="triangl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2" name="Isosceles Triangle 11"/>
          <p:cNvSpPr/>
          <p:nvPr/>
        </p:nvSpPr>
        <p:spPr>
          <a:xfrm>
            <a:off x="6326678" y="954451"/>
            <a:ext cx="1778924" cy="1338349"/>
          </a:xfrm>
          <a:prstGeom prst="triangl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3" name="Isosceles Triangle 12"/>
          <p:cNvSpPr/>
          <p:nvPr/>
        </p:nvSpPr>
        <p:spPr>
          <a:xfrm>
            <a:off x="3601835" y="984239"/>
            <a:ext cx="1778924" cy="1338349"/>
          </a:xfrm>
          <a:prstGeom prst="triangl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4" name="Isosceles Triangle 13"/>
          <p:cNvSpPr/>
          <p:nvPr/>
        </p:nvSpPr>
        <p:spPr>
          <a:xfrm>
            <a:off x="4980581" y="2587573"/>
            <a:ext cx="1778924" cy="1338349"/>
          </a:xfrm>
          <a:prstGeom prst="triangl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6" name="Isosceles Triangle 15"/>
          <p:cNvSpPr/>
          <p:nvPr/>
        </p:nvSpPr>
        <p:spPr>
          <a:xfrm>
            <a:off x="6458695" y="3645640"/>
            <a:ext cx="1778924" cy="1338349"/>
          </a:xfrm>
          <a:prstGeom prst="triangl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5" name="TextBox 4"/>
          <p:cNvSpPr txBox="1"/>
          <p:nvPr/>
        </p:nvSpPr>
        <p:spPr>
          <a:xfrm>
            <a:off x="959514" y="1840202"/>
            <a:ext cx="1446241" cy="307777"/>
          </a:xfrm>
          <a:prstGeom prst="rect">
            <a:avLst/>
          </a:prstGeom>
          <a:noFill/>
        </p:spPr>
        <p:txBody>
          <a:bodyPr wrap="square" rtlCol="0">
            <a:spAutoFit/>
          </a:bodyPr>
          <a:lstStyle/>
          <a:p>
            <a:pPr algn="ctr"/>
            <a:r>
              <a:rPr lang="en-US" sz="1400" dirty="0">
                <a:solidFill>
                  <a:schemeClr val="bg1"/>
                </a:solidFill>
              </a:rPr>
              <a:t>Documentation</a:t>
            </a:r>
          </a:p>
        </p:txBody>
      </p:sp>
      <p:sp>
        <p:nvSpPr>
          <p:cNvPr id="17" name="TextBox 16"/>
          <p:cNvSpPr txBox="1"/>
          <p:nvPr/>
        </p:nvSpPr>
        <p:spPr>
          <a:xfrm>
            <a:off x="3768176" y="1731974"/>
            <a:ext cx="1446241" cy="523220"/>
          </a:xfrm>
          <a:prstGeom prst="rect">
            <a:avLst/>
          </a:prstGeom>
          <a:noFill/>
        </p:spPr>
        <p:txBody>
          <a:bodyPr wrap="square" rtlCol="0">
            <a:spAutoFit/>
          </a:bodyPr>
          <a:lstStyle/>
          <a:p>
            <a:pPr algn="ctr"/>
            <a:r>
              <a:rPr lang="en-US" sz="1400" dirty="0">
                <a:solidFill>
                  <a:schemeClr val="bg1"/>
                </a:solidFill>
              </a:rPr>
              <a:t>Approvals and Authorizations</a:t>
            </a:r>
          </a:p>
        </p:txBody>
      </p:sp>
      <p:sp>
        <p:nvSpPr>
          <p:cNvPr id="18" name="TextBox 17"/>
          <p:cNvSpPr txBox="1"/>
          <p:nvPr/>
        </p:nvSpPr>
        <p:spPr>
          <a:xfrm>
            <a:off x="2233505" y="3088548"/>
            <a:ext cx="1446241" cy="523220"/>
          </a:xfrm>
          <a:prstGeom prst="rect">
            <a:avLst/>
          </a:prstGeom>
          <a:noFill/>
        </p:spPr>
        <p:txBody>
          <a:bodyPr wrap="square" rtlCol="0">
            <a:spAutoFit/>
          </a:bodyPr>
          <a:lstStyle/>
          <a:p>
            <a:pPr algn="ctr"/>
            <a:r>
              <a:rPr lang="en-US" sz="1400" dirty="0">
                <a:solidFill>
                  <a:schemeClr val="bg1"/>
                </a:solidFill>
              </a:rPr>
              <a:t>Supervisory Reviews</a:t>
            </a:r>
          </a:p>
        </p:txBody>
      </p:sp>
      <p:sp>
        <p:nvSpPr>
          <p:cNvPr id="20" name="TextBox 19"/>
          <p:cNvSpPr txBox="1"/>
          <p:nvPr/>
        </p:nvSpPr>
        <p:spPr>
          <a:xfrm>
            <a:off x="5146922" y="3247251"/>
            <a:ext cx="1446241" cy="523220"/>
          </a:xfrm>
          <a:prstGeom prst="rect">
            <a:avLst/>
          </a:prstGeom>
          <a:noFill/>
        </p:spPr>
        <p:txBody>
          <a:bodyPr wrap="square" rtlCol="0">
            <a:spAutoFit/>
          </a:bodyPr>
          <a:lstStyle/>
          <a:p>
            <a:pPr algn="ctr"/>
            <a:r>
              <a:rPr lang="en-US" sz="1400" dirty="0">
                <a:solidFill>
                  <a:schemeClr val="bg1"/>
                </a:solidFill>
              </a:rPr>
              <a:t>Separation         of Duties</a:t>
            </a:r>
          </a:p>
        </p:txBody>
      </p:sp>
      <p:sp>
        <p:nvSpPr>
          <p:cNvPr id="22" name="TextBox 21"/>
          <p:cNvSpPr txBox="1"/>
          <p:nvPr/>
        </p:nvSpPr>
        <p:spPr>
          <a:xfrm>
            <a:off x="681877" y="4380965"/>
            <a:ext cx="1446241" cy="523220"/>
          </a:xfrm>
          <a:prstGeom prst="rect">
            <a:avLst/>
          </a:prstGeom>
          <a:noFill/>
        </p:spPr>
        <p:txBody>
          <a:bodyPr wrap="square" rtlCol="0">
            <a:spAutoFit/>
          </a:bodyPr>
          <a:lstStyle/>
          <a:p>
            <a:pPr algn="ctr"/>
            <a:r>
              <a:rPr lang="en-US" sz="1400" dirty="0">
                <a:solidFill>
                  <a:schemeClr val="bg1"/>
                </a:solidFill>
              </a:rPr>
              <a:t>Safeguarding     of Assets</a:t>
            </a:r>
          </a:p>
        </p:txBody>
      </p:sp>
      <p:sp>
        <p:nvSpPr>
          <p:cNvPr id="23" name="TextBox 22"/>
          <p:cNvSpPr txBox="1"/>
          <p:nvPr/>
        </p:nvSpPr>
        <p:spPr>
          <a:xfrm>
            <a:off x="6493019" y="1802570"/>
            <a:ext cx="1446241" cy="307777"/>
          </a:xfrm>
          <a:prstGeom prst="rect">
            <a:avLst/>
          </a:prstGeom>
          <a:noFill/>
        </p:spPr>
        <p:txBody>
          <a:bodyPr wrap="square" rtlCol="0">
            <a:spAutoFit/>
          </a:bodyPr>
          <a:lstStyle/>
          <a:p>
            <a:pPr algn="ctr"/>
            <a:r>
              <a:rPr lang="en-US" sz="1400" dirty="0">
                <a:solidFill>
                  <a:schemeClr val="bg1"/>
                </a:solidFill>
              </a:rPr>
              <a:t>Verification</a:t>
            </a:r>
          </a:p>
        </p:txBody>
      </p:sp>
      <p:sp>
        <p:nvSpPr>
          <p:cNvPr id="24" name="TextBox 23"/>
          <p:cNvSpPr txBox="1"/>
          <p:nvPr/>
        </p:nvSpPr>
        <p:spPr>
          <a:xfrm>
            <a:off x="6625036" y="4488686"/>
            <a:ext cx="1446241" cy="307777"/>
          </a:xfrm>
          <a:prstGeom prst="rect">
            <a:avLst/>
          </a:prstGeom>
          <a:noFill/>
        </p:spPr>
        <p:txBody>
          <a:bodyPr wrap="square" rtlCol="0">
            <a:spAutoFit/>
          </a:bodyPr>
          <a:lstStyle/>
          <a:p>
            <a:pPr algn="ctr"/>
            <a:r>
              <a:rPr lang="en-US" sz="1400" dirty="0">
                <a:solidFill>
                  <a:schemeClr val="bg1"/>
                </a:solidFill>
              </a:rPr>
              <a:t>Reporting</a:t>
            </a:r>
          </a:p>
        </p:txBody>
      </p:sp>
    </p:spTree>
    <p:extLst>
      <p:ext uri="{BB962C8B-B14F-4D97-AF65-F5344CB8AC3E}">
        <p14:creationId xmlns:p14="http://schemas.microsoft.com/office/powerpoint/2010/main" val="2193158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arn(inVertical)">
                                      <p:cBhvr>
                                        <p:cTn id="15" dur="500"/>
                                        <p:tgtEl>
                                          <p:spTgt spid="13"/>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barn(inVertical)">
                                      <p:cBhvr>
                                        <p:cTn id="18" dur="500"/>
                                        <p:tgtEl>
                                          <p:spTgt spid="17"/>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arn(inVertical)">
                                      <p:cBhvr>
                                        <p:cTn id="23" dur="500"/>
                                        <p:tgtEl>
                                          <p:spTgt spid="12"/>
                                        </p:tgtEl>
                                      </p:cBhvr>
                                    </p:animEffect>
                                  </p:childTnLst>
                                </p:cTn>
                              </p:par>
                              <p:par>
                                <p:cTn id="24" presetID="16" presetClass="entr" presetSubtype="21" fill="hold" nodeType="withEffect">
                                  <p:stCondLst>
                                    <p:cond delay="0"/>
                                  </p:stCondLst>
                                  <p:childTnLst>
                                    <p:set>
                                      <p:cBhvr>
                                        <p:cTn id="25" dur="1" fill="hold">
                                          <p:stCondLst>
                                            <p:cond delay="0"/>
                                          </p:stCondLst>
                                        </p:cTn>
                                        <p:tgtEl>
                                          <p:spTgt spid="23">
                                            <p:txEl>
                                              <p:pRg st="0" end="0"/>
                                            </p:txEl>
                                          </p:spTgt>
                                        </p:tgtEl>
                                        <p:attrNameLst>
                                          <p:attrName>style.visibility</p:attrName>
                                        </p:attrNameLst>
                                      </p:cBhvr>
                                      <p:to>
                                        <p:strVal val="visible"/>
                                      </p:to>
                                    </p:set>
                                    <p:animEffect transition="in" filter="barn(inVertical)">
                                      <p:cBhvr>
                                        <p:cTn id="26" dur="500"/>
                                        <p:tgtEl>
                                          <p:spTgt spid="23">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arn(inVertical)">
                                      <p:cBhvr>
                                        <p:cTn id="31" dur="500"/>
                                        <p:tgtEl>
                                          <p:spTgt spid="10"/>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barn(inVertical)">
                                      <p:cBhvr>
                                        <p:cTn id="34" dur="500"/>
                                        <p:tgtEl>
                                          <p:spTgt spid="18"/>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barn(inVertical)">
                                      <p:cBhvr>
                                        <p:cTn id="39" dur="500"/>
                                        <p:tgtEl>
                                          <p:spTgt spid="14"/>
                                        </p:tgtEl>
                                      </p:cBhvr>
                                    </p:animEffect>
                                  </p:childTnLst>
                                </p:cTn>
                              </p:par>
                              <p:par>
                                <p:cTn id="40" presetID="16" presetClass="entr" presetSubtype="21" fill="hold" nodeType="withEffect">
                                  <p:stCondLst>
                                    <p:cond delay="0"/>
                                  </p:stCondLst>
                                  <p:childTnLst>
                                    <p:set>
                                      <p:cBhvr>
                                        <p:cTn id="41" dur="1" fill="hold">
                                          <p:stCondLst>
                                            <p:cond delay="0"/>
                                          </p:stCondLst>
                                        </p:cTn>
                                        <p:tgtEl>
                                          <p:spTgt spid="20">
                                            <p:txEl>
                                              <p:pRg st="0" end="0"/>
                                            </p:txEl>
                                          </p:spTgt>
                                        </p:tgtEl>
                                        <p:attrNameLst>
                                          <p:attrName>style.visibility</p:attrName>
                                        </p:attrNameLst>
                                      </p:cBhvr>
                                      <p:to>
                                        <p:strVal val="visible"/>
                                      </p:to>
                                    </p:set>
                                    <p:animEffect transition="in" filter="barn(inVertical)">
                                      <p:cBhvr>
                                        <p:cTn id="42" dur="500"/>
                                        <p:tgtEl>
                                          <p:spTgt spid="20">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barn(inVertical)">
                                      <p:cBhvr>
                                        <p:cTn id="47" dur="500"/>
                                        <p:tgtEl>
                                          <p:spTgt spid="8"/>
                                        </p:tgtEl>
                                      </p:cBhvr>
                                    </p:animEffect>
                                  </p:childTnLst>
                                </p:cTn>
                              </p:par>
                              <p:par>
                                <p:cTn id="48" presetID="16" presetClass="entr" presetSubtype="21" fill="hold" grpId="0" nodeType="withEffect">
                                  <p:stCondLst>
                                    <p:cond delay="0"/>
                                  </p:stCondLst>
                                  <p:childTnLst>
                                    <p:set>
                                      <p:cBhvr>
                                        <p:cTn id="49" dur="1" fill="hold">
                                          <p:stCondLst>
                                            <p:cond delay="0"/>
                                          </p:stCondLst>
                                        </p:cTn>
                                        <p:tgtEl>
                                          <p:spTgt spid="22"/>
                                        </p:tgtEl>
                                        <p:attrNameLst>
                                          <p:attrName>style.visibility</p:attrName>
                                        </p:attrNameLst>
                                      </p:cBhvr>
                                      <p:to>
                                        <p:strVal val="visible"/>
                                      </p:to>
                                    </p:set>
                                    <p:animEffect transition="in" filter="barn(inVertical)">
                                      <p:cBhvr>
                                        <p:cTn id="50" dur="500"/>
                                        <p:tgtEl>
                                          <p:spTgt spid="22"/>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barn(inVertical)">
                                      <p:cBhvr>
                                        <p:cTn id="55" dur="500"/>
                                        <p:tgtEl>
                                          <p:spTgt spid="16"/>
                                        </p:tgtEl>
                                      </p:cBhvr>
                                    </p:animEffect>
                                  </p:childTnLst>
                                </p:cTn>
                              </p:par>
                              <p:par>
                                <p:cTn id="56" presetID="16" presetClass="entr" presetSubtype="21" fill="hold" grpId="0" nodeType="withEffect">
                                  <p:stCondLst>
                                    <p:cond delay="0"/>
                                  </p:stCondLst>
                                  <p:childTnLst>
                                    <p:set>
                                      <p:cBhvr>
                                        <p:cTn id="57" dur="1" fill="hold">
                                          <p:stCondLst>
                                            <p:cond delay="0"/>
                                          </p:stCondLst>
                                        </p:cTn>
                                        <p:tgtEl>
                                          <p:spTgt spid="24"/>
                                        </p:tgtEl>
                                        <p:attrNameLst>
                                          <p:attrName>style.visibility</p:attrName>
                                        </p:attrNameLst>
                                      </p:cBhvr>
                                      <p:to>
                                        <p:strVal val="visible"/>
                                      </p:to>
                                    </p:set>
                                    <p:animEffect transition="in" filter="barn(inVertical)">
                                      <p:cBhvr>
                                        <p:cTn id="58"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animBg="1"/>
      <p:bldP spid="10" grpId="0" animBg="1"/>
      <p:bldP spid="12" grpId="0" animBg="1"/>
      <p:bldP spid="13" grpId="0" animBg="1"/>
      <p:bldP spid="14" grpId="0" animBg="1"/>
      <p:bldP spid="16" grpId="0" animBg="1"/>
      <p:bldP spid="5" grpId="0"/>
      <p:bldP spid="17" grpId="0"/>
      <p:bldP spid="18" grpId="0"/>
      <p:bldP spid="22" grpId="0"/>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unywallpaper-ppt-light.jpg"/>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0"/>
            <a:ext cx="9144000" cy="5143500"/>
          </a:xfrm>
          <a:prstGeom prst="rect">
            <a:avLst/>
          </a:prstGeom>
        </p:spPr>
      </p:pic>
      <p:pic>
        <p:nvPicPr>
          <p:cNvPr id="7" name="Picture 6" descr="watermark__BLUE_logo.png"/>
          <p:cNvPicPr>
            <a:picLocks noChangeAspect="1"/>
          </p:cNvPicPr>
          <p:nvPr/>
        </p:nvPicPr>
        <p:blipFill>
          <a:blip r:embed="rId4" cstate="screen">
            <a:duotone>
              <a:schemeClr val="bg2">
                <a:shade val="45000"/>
                <a:satMod val="135000"/>
              </a:schemeClr>
              <a:prstClr val="white"/>
            </a:duotone>
            <a:lum bright="100000"/>
            <a:extLst>
              <a:ext uri="{28A0092B-C50C-407E-A947-70E740481C1C}">
                <a14:useLocalDpi xmlns:a14="http://schemas.microsoft.com/office/drawing/2010/main"/>
              </a:ext>
            </a:extLst>
          </a:blip>
          <a:srcRect l="-11619"/>
          <a:stretch>
            <a:fillRect/>
          </a:stretch>
        </p:blipFill>
        <p:spPr bwMode="auto">
          <a:xfrm>
            <a:off x="7679281" y="4329114"/>
            <a:ext cx="1219200" cy="814387"/>
          </a:xfrm>
          <a:prstGeom prst="rect">
            <a:avLst/>
          </a:prstGeom>
          <a:noFill/>
          <a:ln w="9525">
            <a:noFill/>
            <a:miter lim="800000"/>
            <a:headEnd/>
            <a:tailEnd/>
          </a:ln>
        </p:spPr>
      </p:pic>
      <p:sp>
        <p:nvSpPr>
          <p:cNvPr id="15" name="TextBox 14"/>
          <p:cNvSpPr txBox="1"/>
          <p:nvPr/>
        </p:nvSpPr>
        <p:spPr>
          <a:xfrm>
            <a:off x="-1871133" y="1069310"/>
            <a:ext cx="1803397" cy="830997"/>
          </a:xfrm>
          <a:prstGeom prst="rect">
            <a:avLst/>
          </a:prstGeom>
          <a:noFill/>
        </p:spPr>
        <p:txBody>
          <a:bodyPr wrap="square" rtlCol="0">
            <a:spAutoFit/>
          </a:bodyPr>
          <a:lstStyle/>
          <a:p>
            <a:r>
              <a:rPr lang="en-US" sz="1200" dirty="0">
                <a:solidFill>
                  <a:srgbClr val="FFFFFF"/>
                </a:solidFill>
                <a:latin typeface="Arial"/>
                <a:cs typeface="Arial"/>
              </a:rPr>
              <a:t>Always keep about this distance between text and the edge of slides and other content.</a:t>
            </a:r>
          </a:p>
        </p:txBody>
      </p:sp>
      <p:sp>
        <p:nvSpPr>
          <p:cNvPr id="9" name="Footer Placeholder 8"/>
          <p:cNvSpPr>
            <a:spLocks noGrp="1"/>
          </p:cNvSpPr>
          <p:nvPr>
            <p:ph type="ftr" sz="quarter" idx="11"/>
          </p:nvPr>
        </p:nvSpPr>
        <p:spPr/>
        <p:txBody>
          <a:bodyPr/>
          <a:lstStyle/>
          <a:p>
            <a:r>
              <a:rPr lang="en-US" dirty="0"/>
              <a:t>7</a:t>
            </a:r>
          </a:p>
        </p:txBody>
      </p:sp>
      <p:sp>
        <p:nvSpPr>
          <p:cNvPr id="21" name="Rectangle 20"/>
          <p:cNvSpPr/>
          <p:nvPr/>
        </p:nvSpPr>
        <p:spPr>
          <a:xfrm>
            <a:off x="1021773" y="398473"/>
            <a:ext cx="6495438" cy="615553"/>
          </a:xfrm>
          <a:prstGeom prst="rect">
            <a:avLst/>
          </a:prstGeom>
        </p:spPr>
        <p:txBody>
          <a:bodyPr wrap="square">
            <a:spAutoFit/>
          </a:bodyPr>
          <a:lstStyle/>
          <a:p>
            <a:pPr algn="ctr"/>
            <a:r>
              <a:rPr lang="en-US" sz="3400" b="1" dirty="0">
                <a:solidFill>
                  <a:schemeClr val="tx2"/>
                </a:solidFill>
                <a:latin typeface="Arial" pitchFamily="34" charset="0"/>
                <a:cs typeface="Arial" pitchFamily="34" charset="0"/>
              </a:rPr>
              <a:t>   Control Activities</a:t>
            </a:r>
          </a:p>
        </p:txBody>
      </p:sp>
      <p:pic>
        <p:nvPicPr>
          <p:cNvPr id="8213" name="Picture 21" descr="C:\Users\carbonjo\AppData\Local\Microsoft\Windows\Temporary Internet Files\Content.IE5\OC7OTKOL\339px-Clipboard_01.svg[1].png"/>
          <p:cNvPicPr>
            <a:picLocks noChangeAspect="1" noChangeArrowheads="1"/>
          </p:cNvPicPr>
          <p:nvPr/>
        </p:nvPicPr>
        <p:blipFill>
          <a:blip r:embed="rId5"/>
          <a:srcRect/>
          <a:stretch>
            <a:fillRect/>
          </a:stretch>
        </p:blipFill>
        <p:spPr bwMode="auto">
          <a:xfrm>
            <a:off x="6566262" y="1069311"/>
            <a:ext cx="2332219" cy="3259804"/>
          </a:xfrm>
          <a:prstGeom prst="rect">
            <a:avLst/>
          </a:prstGeom>
          <a:noFill/>
        </p:spPr>
      </p:pic>
      <p:pic>
        <p:nvPicPr>
          <p:cNvPr id="40" name="Picture 21" descr="C:\Users\carbonjo\AppData\Local\Microsoft\Windows\Temporary Internet Files\Content.IE5\OC7OTKOL\339px-Clipboard_01.svg[1].png"/>
          <p:cNvPicPr>
            <a:picLocks noChangeAspect="1" noChangeArrowheads="1"/>
          </p:cNvPicPr>
          <p:nvPr/>
        </p:nvPicPr>
        <p:blipFill>
          <a:blip r:embed="rId5"/>
          <a:srcRect/>
          <a:stretch>
            <a:fillRect/>
          </a:stretch>
        </p:blipFill>
        <p:spPr bwMode="auto">
          <a:xfrm>
            <a:off x="148017" y="1069311"/>
            <a:ext cx="2332219" cy="3259804"/>
          </a:xfrm>
          <a:prstGeom prst="rect">
            <a:avLst/>
          </a:prstGeom>
          <a:noFill/>
        </p:spPr>
      </p:pic>
      <p:sp>
        <p:nvSpPr>
          <p:cNvPr id="42" name="TextBox 41"/>
          <p:cNvSpPr txBox="1"/>
          <p:nvPr/>
        </p:nvSpPr>
        <p:spPr>
          <a:xfrm>
            <a:off x="6908573" y="1900307"/>
            <a:ext cx="1541416" cy="1477328"/>
          </a:xfrm>
          <a:prstGeom prst="rect">
            <a:avLst/>
          </a:prstGeom>
          <a:noFill/>
        </p:spPr>
        <p:txBody>
          <a:bodyPr wrap="square" rtlCol="0">
            <a:spAutoFit/>
          </a:bodyPr>
          <a:lstStyle/>
          <a:p>
            <a:pPr algn="ctr"/>
            <a:r>
              <a:rPr lang="en-US" b="1" i="1" dirty="0"/>
              <a:t>Procedures</a:t>
            </a:r>
            <a:r>
              <a:rPr lang="en-US" dirty="0"/>
              <a:t>    are the steps taken to put policies into action.</a:t>
            </a:r>
          </a:p>
        </p:txBody>
      </p:sp>
      <p:sp>
        <p:nvSpPr>
          <p:cNvPr id="43" name="TextBox 42"/>
          <p:cNvSpPr txBox="1"/>
          <p:nvPr/>
        </p:nvSpPr>
        <p:spPr>
          <a:xfrm>
            <a:off x="574766" y="1900307"/>
            <a:ext cx="1506583" cy="1477328"/>
          </a:xfrm>
          <a:prstGeom prst="rect">
            <a:avLst/>
          </a:prstGeom>
          <a:noFill/>
        </p:spPr>
        <p:txBody>
          <a:bodyPr wrap="square" rtlCol="0">
            <a:spAutoFit/>
          </a:bodyPr>
          <a:lstStyle/>
          <a:p>
            <a:pPr algn="ctr"/>
            <a:r>
              <a:rPr lang="en-US" b="1" i="1" dirty="0"/>
              <a:t>Policies</a:t>
            </a:r>
            <a:r>
              <a:rPr lang="en-US" dirty="0"/>
              <a:t>           specify and establish what is expected.</a:t>
            </a:r>
          </a:p>
        </p:txBody>
      </p:sp>
      <p:pic>
        <p:nvPicPr>
          <p:cNvPr id="8214" name="Picture 22" descr="O:\Controller's Office\Internal Controls Shared\IC Training\2016 IC-ERM Training Course Project\Control Activities\University-wide Policies  Procedures - SUNY.jpg"/>
          <p:cNvPicPr>
            <a:picLocks noChangeAspect="1" noChangeArrowheads="1"/>
          </p:cNvPicPr>
          <p:nvPr/>
        </p:nvPicPr>
        <p:blipFill>
          <a:blip r:embed="rId6"/>
          <a:srcRect/>
          <a:stretch>
            <a:fillRect/>
          </a:stretch>
        </p:blipFill>
        <p:spPr bwMode="auto">
          <a:xfrm>
            <a:off x="2751909" y="1069310"/>
            <a:ext cx="3518262" cy="3971797"/>
          </a:xfrm>
          <a:prstGeom prst="rect">
            <a:avLst/>
          </a:prstGeom>
          <a:noFill/>
        </p:spPr>
      </p:pic>
    </p:spTree>
    <p:extLst>
      <p:ext uri="{BB962C8B-B14F-4D97-AF65-F5344CB8AC3E}">
        <p14:creationId xmlns:p14="http://schemas.microsoft.com/office/powerpoint/2010/main" val="2193158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UNY-logo-full-white-trans.png"/>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994401" y="3037193"/>
            <a:ext cx="2946399" cy="2106308"/>
          </a:xfrm>
          <a:prstGeom prst="rect">
            <a:avLst/>
          </a:prstGeom>
        </p:spPr>
      </p:pic>
      <p:sp>
        <p:nvSpPr>
          <p:cNvPr id="9" name="Rectangle 8"/>
          <p:cNvSpPr/>
          <p:nvPr/>
        </p:nvSpPr>
        <p:spPr>
          <a:xfrm>
            <a:off x="2946402" y="172079"/>
            <a:ext cx="5994398" cy="707886"/>
          </a:xfrm>
          <a:prstGeom prst="rect">
            <a:avLst/>
          </a:prstGeom>
        </p:spPr>
        <p:txBody>
          <a:bodyPr wrap="square">
            <a:spAutoFit/>
          </a:bodyPr>
          <a:lstStyle/>
          <a:p>
            <a:r>
              <a:rPr lang="en-US" sz="4000" b="1" spc="-150" dirty="0">
                <a:solidFill>
                  <a:schemeClr val="bg1"/>
                </a:solidFill>
                <a:latin typeface="Arial" pitchFamily="34" charset="0"/>
                <a:cs typeface="Arial" pitchFamily="34" charset="0"/>
              </a:rPr>
              <a:t>Questions?</a:t>
            </a:r>
          </a:p>
        </p:txBody>
      </p:sp>
      <p:sp>
        <p:nvSpPr>
          <p:cNvPr id="7" name="Rectangle 6"/>
          <p:cNvSpPr/>
          <p:nvPr/>
        </p:nvSpPr>
        <p:spPr>
          <a:xfrm>
            <a:off x="0" y="0"/>
            <a:ext cx="9144001" cy="5143501"/>
          </a:xfrm>
          <a:prstGeom prst="rect">
            <a:avLst/>
          </a:prstGeom>
          <a:solidFill>
            <a:srgbClr val="004C93"/>
          </a:solidFill>
          <a:ln>
            <a:noFill/>
          </a:ln>
          <a:effectLst/>
        </p:spPr>
        <p:style>
          <a:lnRef idx="1">
            <a:schemeClr val="accent1"/>
          </a:lnRef>
          <a:fillRef idx="3">
            <a:schemeClr val="accent1"/>
          </a:fillRef>
          <a:effectRef idx="2">
            <a:schemeClr val="accent1"/>
          </a:effectRef>
          <a:fontRef idx="minor">
            <a:schemeClr val="lt1"/>
          </a:fontRef>
        </p:style>
        <p:txBody>
          <a:bodyPr rtlCol="0" anchor="t" anchorCtr="0"/>
          <a:lstStyle/>
          <a:p>
            <a:pPr lvl="0" algn="ctr"/>
            <a:endParaRPr lang="en-US" sz="3600" dirty="0">
              <a:solidFill>
                <a:prstClr val="white"/>
              </a:solidFill>
              <a:latin typeface="Arial" pitchFamily="34" charset="0"/>
              <a:cs typeface="Arial" pitchFamily="34" charset="0"/>
            </a:endParaRPr>
          </a:p>
        </p:txBody>
      </p:sp>
      <p:pic>
        <p:nvPicPr>
          <p:cNvPr id="10" name="Picture 9" descr="SUNY-logo-full-white-trans.png"/>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146801" y="3189593"/>
            <a:ext cx="2946399" cy="2106308"/>
          </a:xfrm>
          <a:prstGeom prst="rect">
            <a:avLst/>
          </a:prstGeom>
        </p:spPr>
      </p:pic>
      <p:sp>
        <p:nvSpPr>
          <p:cNvPr id="11" name="TextBox 10"/>
          <p:cNvSpPr txBox="1"/>
          <p:nvPr/>
        </p:nvSpPr>
        <p:spPr>
          <a:xfrm>
            <a:off x="0" y="4661867"/>
            <a:ext cx="4963886" cy="246221"/>
          </a:xfrm>
          <a:prstGeom prst="rect">
            <a:avLst/>
          </a:prstGeom>
          <a:noFill/>
        </p:spPr>
        <p:txBody>
          <a:bodyPr wrap="square" rtlCol="0">
            <a:spAutoFit/>
          </a:bodyPr>
          <a:lstStyle/>
          <a:p>
            <a:r>
              <a:rPr lang="en-US" sz="1000" dirty="0">
                <a:solidFill>
                  <a:schemeClr val="bg1"/>
                </a:solidFill>
              </a:rPr>
              <a:t>Created by the Office of the University Controller, SUNY System Administration</a:t>
            </a:r>
          </a:p>
        </p:txBody>
      </p:sp>
      <p:sp>
        <p:nvSpPr>
          <p:cNvPr id="12" name="Rectangle 11"/>
          <p:cNvSpPr/>
          <p:nvPr/>
        </p:nvSpPr>
        <p:spPr>
          <a:xfrm>
            <a:off x="3048000" y="2174409"/>
            <a:ext cx="3047999" cy="707886"/>
          </a:xfrm>
          <a:prstGeom prst="rect">
            <a:avLst/>
          </a:prstGeom>
        </p:spPr>
        <p:txBody>
          <a:bodyPr wrap="square">
            <a:spAutoFit/>
          </a:bodyPr>
          <a:lstStyle/>
          <a:p>
            <a:r>
              <a:rPr lang="en-US" sz="4000" b="1" spc="-150" dirty="0">
                <a:solidFill>
                  <a:schemeClr val="bg1"/>
                </a:solidFill>
                <a:latin typeface="Arial" pitchFamily="34" charset="0"/>
                <a:cs typeface="Arial" pitchFamily="34" charset="0"/>
              </a:rPr>
              <a:t>Thank You!</a:t>
            </a:r>
          </a:p>
        </p:txBody>
      </p:sp>
    </p:spTree>
    <p:extLst>
      <p:ext uri="{BB962C8B-B14F-4D97-AF65-F5344CB8AC3E}">
        <p14:creationId xmlns:p14="http://schemas.microsoft.com/office/powerpoint/2010/main" val="19224005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B75DA4917F83C46B7BEEF71FFCC0EC8" ma:contentTypeVersion="0" ma:contentTypeDescription="Create a new document." ma:contentTypeScope="" ma:versionID="a5384fe51b3ae60ef9b06632aeaa31ba">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E0F9071-7C34-4780-B1B9-9CDAD5D9AEF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052534E9-A71E-4409-9184-FF22803FDF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50DFCD11-9DAA-4702-A157-5CD8A135791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24252</TotalTime>
  <Words>1130</Words>
  <Application>Microsoft Office PowerPoint</Application>
  <PresentationFormat>On-screen Show (16:9)</PresentationFormat>
  <Paragraphs>95</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State University of New York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Schillinger</dc:creator>
  <cp:lastModifiedBy>Jody Maroney</cp:lastModifiedBy>
  <cp:revision>996</cp:revision>
  <cp:lastPrinted>2016-06-06T13:36:30Z</cp:lastPrinted>
  <dcterms:created xsi:type="dcterms:W3CDTF">2013-01-08T18:33:12Z</dcterms:created>
  <dcterms:modified xsi:type="dcterms:W3CDTF">2024-03-11T14:53:19Z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0x0101006B75DA4917F83C46B7BEEF71FFCC0EC8</vt:lpwstr>
  </property>
</Properties>
</file>